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8"/>
  </p:notesMasterIdLst>
  <p:sldIdLst>
    <p:sldId id="256" r:id="rId2"/>
    <p:sldId id="291" r:id="rId3"/>
    <p:sldId id="280" r:id="rId4"/>
    <p:sldId id="292" r:id="rId5"/>
    <p:sldId id="264" r:id="rId6"/>
    <p:sldId id="258" r:id="rId7"/>
    <p:sldId id="281" r:id="rId8"/>
    <p:sldId id="260" r:id="rId9"/>
    <p:sldId id="266" r:id="rId10"/>
    <p:sldId id="261" r:id="rId11"/>
    <p:sldId id="262" r:id="rId12"/>
    <p:sldId id="267" r:id="rId13"/>
    <p:sldId id="263" r:id="rId14"/>
    <p:sldId id="282" r:id="rId15"/>
    <p:sldId id="286" r:id="rId16"/>
    <p:sldId id="287" r:id="rId17"/>
    <p:sldId id="289" r:id="rId18"/>
    <p:sldId id="284" r:id="rId19"/>
    <p:sldId id="276" r:id="rId20"/>
    <p:sldId id="268" r:id="rId21"/>
    <p:sldId id="275" r:id="rId22"/>
    <p:sldId id="269" r:id="rId23"/>
    <p:sldId id="277" r:id="rId24"/>
    <p:sldId id="278" r:id="rId25"/>
    <p:sldId id="279"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47"/>
    <p:restoredTop sz="79448"/>
  </p:normalViewPr>
  <p:slideViewPr>
    <p:cSldViewPr snapToGrid="0" snapToObjects="1">
      <p:cViewPr varScale="1">
        <p:scale>
          <a:sx n="54" d="100"/>
          <a:sy n="54" d="100"/>
        </p:scale>
        <p:origin x="9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C2B266-0832-455B-815D-36AA8F75820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EEAAD575-7B31-4971-A433-72AE3E7E917C}">
      <dgm:prSet phldrT="[Text]"/>
      <dgm:spPr/>
      <dgm:t>
        <a:bodyPr/>
        <a:lstStyle/>
        <a:p>
          <a:r>
            <a:rPr lang="en-US" dirty="0"/>
            <a:t>Team Lead &amp; Designer: </a:t>
          </a:r>
          <a:r>
            <a:rPr lang="en-US" dirty="0" err="1"/>
            <a:t>Khac</a:t>
          </a:r>
          <a:r>
            <a:rPr lang="en-US" dirty="0"/>
            <a:t>-Tuan Nguyen</a:t>
          </a:r>
        </a:p>
      </dgm:t>
    </dgm:pt>
    <dgm:pt modelId="{E041E444-1868-4A03-BB31-BF376919F478}" type="parTrans" cxnId="{7C12F9CB-7C4E-4B91-9654-2DA93550073C}">
      <dgm:prSet/>
      <dgm:spPr/>
      <dgm:t>
        <a:bodyPr/>
        <a:lstStyle/>
        <a:p>
          <a:endParaRPr lang="en-US"/>
        </a:p>
      </dgm:t>
    </dgm:pt>
    <dgm:pt modelId="{7456659D-7205-464B-948C-4796C8AEEBDD}" type="sibTrans" cxnId="{7C12F9CB-7C4E-4B91-9654-2DA93550073C}">
      <dgm:prSet/>
      <dgm:spPr/>
      <dgm:t>
        <a:bodyPr/>
        <a:lstStyle/>
        <a:p>
          <a:endParaRPr lang="en-US"/>
        </a:p>
      </dgm:t>
    </dgm:pt>
    <dgm:pt modelId="{EFE09C88-D3CF-41A9-A2CB-992E999D721F}">
      <dgm:prSet phldrT="[Text]"/>
      <dgm:spPr/>
      <dgm:t>
        <a:bodyPr/>
        <a:lstStyle/>
        <a:p>
          <a:r>
            <a:rPr lang="en-US" dirty="0"/>
            <a:t>Main Developer: </a:t>
          </a:r>
          <a:r>
            <a:rPr lang="en-US" dirty="0" err="1"/>
            <a:t>Bao</a:t>
          </a:r>
          <a:r>
            <a:rPr lang="en-US" dirty="0"/>
            <a:t>-An Nguyen Tang</a:t>
          </a:r>
        </a:p>
      </dgm:t>
    </dgm:pt>
    <dgm:pt modelId="{E977EEB0-AA17-4C07-A376-D7B3FDEBCA08}" type="parTrans" cxnId="{88844F2B-7586-4225-917C-067FE0F1C502}">
      <dgm:prSet/>
      <dgm:spPr/>
      <dgm:t>
        <a:bodyPr/>
        <a:lstStyle/>
        <a:p>
          <a:endParaRPr lang="en-US"/>
        </a:p>
      </dgm:t>
    </dgm:pt>
    <dgm:pt modelId="{9AE73E97-A540-42C5-90D7-BC77BFB1B5E3}" type="sibTrans" cxnId="{88844F2B-7586-4225-917C-067FE0F1C502}">
      <dgm:prSet/>
      <dgm:spPr/>
      <dgm:t>
        <a:bodyPr/>
        <a:lstStyle/>
        <a:p>
          <a:endParaRPr lang="en-US"/>
        </a:p>
      </dgm:t>
    </dgm:pt>
    <dgm:pt modelId="{633BEF0A-3F0B-4FD4-AA4E-69C26CB839F3}">
      <dgm:prSet phldrT="[Text]"/>
      <dgm:spPr/>
      <dgm:t>
        <a:bodyPr/>
        <a:lstStyle/>
        <a:p>
          <a:r>
            <a:rPr lang="en-US" dirty="0"/>
            <a:t>Main Tester, Developer: Xuan-</a:t>
          </a:r>
          <a:r>
            <a:rPr lang="en-US" dirty="0" err="1"/>
            <a:t>Vinh</a:t>
          </a:r>
          <a:r>
            <a:rPr lang="en-US" dirty="0"/>
            <a:t> Nguyen</a:t>
          </a:r>
        </a:p>
      </dgm:t>
    </dgm:pt>
    <dgm:pt modelId="{02615C3B-FB80-45E3-A998-3E4280BA4A2E}" type="parTrans" cxnId="{DFF2C8C7-4E4B-412A-B14D-B7B1E1B579FD}">
      <dgm:prSet/>
      <dgm:spPr/>
      <dgm:t>
        <a:bodyPr/>
        <a:lstStyle/>
        <a:p>
          <a:endParaRPr lang="en-US"/>
        </a:p>
      </dgm:t>
    </dgm:pt>
    <dgm:pt modelId="{DF04D97C-7E9D-48BC-9917-40114744B0E9}" type="sibTrans" cxnId="{DFF2C8C7-4E4B-412A-B14D-B7B1E1B579FD}">
      <dgm:prSet/>
      <dgm:spPr/>
      <dgm:t>
        <a:bodyPr/>
        <a:lstStyle/>
        <a:p>
          <a:endParaRPr lang="en-US"/>
        </a:p>
      </dgm:t>
    </dgm:pt>
    <dgm:pt modelId="{50679DC1-86F5-4983-BF2E-F644154465FB}">
      <dgm:prSet phldrT="[Text]"/>
      <dgm:spPr/>
      <dgm:t>
        <a:bodyPr/>
        <a:lstStyle/>
        <a:p>
          <a:r>
            <a:rPr lang="en-US" dirty="0"/>
            <a:t>Main Developer:</a:t>
          </a:r>
          <a:r>
            <a:rPr lang="en-US" baseline="0" dirty="0"/>
            <a:t> </a:t>
          </a:r>
          <a:r>
            <a:rPr lang="en-US" baseline="0" dirty="0" err="1"/>
            <a:t>Phu-Khoa</a:t>
          </a:r>
          <a:r>
            <a:rPr lang="en-US" baseline="0" dirty="0"/>
            <a:t> Nguyen</a:t>
          </a:r>
          <a:endParaRPr lang="en-US" dirty="0"/>
        </a:p>
      </dgm:t>
    </dgm:pt>
    <dgm:pt modelId="{81295C6F-BB5D-493D-AA2F-A8559145DCF8}" type="parTrans" cxnId="{8979E481-6014-431C-BBA5-4ADE550AEB0D}">
      <dgm:prSet/>
      <dgm:spPr/>
      <dgm:t>
        <a:bodyPr/>
        <a:lstStyle/>
        <a:p>
          <a:endParaRPr lang="en-US"/>
        </a:p>
      </dgm:t>
    </dgm:pt>
    <dgm:pt modelId="{266B5CA6-CAFD-45C8-AB71-BD8C82B53C09}" type="sibTrans" cxnId="{8979E481-6014-431C-BBA5-4ADE550AEB0D}">
      <dgm:prSet/>
      <dgm:spPr/>
      <dgm:t>
        <a:bodyPr/>
        <a:lstStyle/>
        <a:p>
          <a:endParaRPr lang="en-US"/>
        </a:p>
      </dgm:t>
    </dgm:pt>
    <dgm:pt modelId="{94C29E6B-0213-45A5-9CF8-70DA0B40B5A1}" type="pres">
      <dgm:prSet presAssocID="{13C2B266-0832-455B-815D-36AA8F75820A}" presName="hierChild1" presStyleCnt="0">
        <dgm:presLayoutVars>
          <dgm:orgChart val="1"/>
          <dgm:chPref val="1"/>
          <dgm:dir/>
          <dgm:animOne val="branch"/>
          <dgm:animLvl val="lvl"/>
          <dgm:resizeHandles/>
        </dgm:presLayoutVars>
      </dgm:prSet>
      <dgm:spPr/>
    </dgm:pt>
    <dgm:pt modelId="{157B0E89-5BDC-4B40-91F0-4A12F96CBF2B}" type="pres">
      <dgm:prSet presAssocID="{EEAAD575-7B31-4971-A433-72AE3E7E917C}" presName="hierRoot1" presStyleCnt="0">
        <dgm:presLayoutVars>
          <dgm:hierBranch val="init"/>
        </dgm:presLayoutVars>
      </dgm:prSet>
      <dgm:spPr/>
    </dgm:pt>
    <dgm:pt modelId="{E268D2DE-62C4-4FA7-B6F6-B977D53DCE3A}" type="pres">
      <dgm:prSet presAssocID="{EEAAD575-7B31-4971-A433-72AE3E7E917C}" presName="rootComposite1" presStyleCnt="0"/>
      <dgm:spPr/>
    </dgm:pt>
    <dgm:pt modelId="{D74AC025-4850-4064-B0F8-EE483081AFE9}" type="pres">
      <dgm:prSet presAssocID="{EEAAD575-7B31-4971-A433-72AE3E7E917C}" presName="rootText1" presStyleLbl="node0" presStyleIdx="0" presStyleCnt="1" custScaleX="160703">
        <dgm:presLayoutVars>
          <dgm:chPref val="3"/>
        </dgm:presLayoutVars>
      </dgm:prSet>
      <dgm:spPr/>
    </dgm:pt>
    <dgm:pt modelId="{BB57E2B5-64C4-45B0-9989-950A800D0ED5}" type="pres">
      <dgm:prSet presAssocID="{EEAAD575-7B31-4971-A433-72AE3E7E917C}" presName="rootConnector1" presStyleLbl="node1" presStyleIdx="0" presStyleCnt="0"/>
      <dgm:spPr/>
    </dgm:pt>
    <dgm:pt modelId="{8F1518CD-B5AD-4A0A-AD26-74F968BC76E1}" type="pres">
      <dgm:prSet presAssocID="{EEAAD575-7B31-4971-A433-72AE3E7E917C}" presName="hierChild2" presStyleCnt="0"/>
      <dgm:spPr/>
    </dgm:pt>
    <dgm:pt modelId="{07225FC8-1613-400D-A2AE-F12D6A250A15}" type="pres">
      <dgm:prSet presAssocID="{E977EEB0-AA17-4C07-A376-D7B3FDEBCA08}" presName="Name37" presStyleLbl="parChTrans1D2" presStyleIdx="0" presStyleCnt="3"/>
      <dgm:spPr/>
    </dgm:pt>
    <dgm:pt modelId="{1E7B8734-A681-4E45-AC4A-304F7353872D}" type="pres">
      <dgm:prSet presAssocID="{EFE09C88-D3CF-41A9-A2CB-992E999D721F}" presName="hierRoot2" presStyleCnt="0">
        <dgm:presLayoutVars>
          <dgm:hierBranch val="init"/>
        </dgm:presLayoutVars>
      </dgm:prSet>
      <dgm:spPr/>
    </dgm:pt>
    <dgm:pt modelId="{AEDA2630-0861-45BD-B228-E4B3463CFF34}" type="pres">
      <dgm:prSet presAssocID="{EFE09C88-D3CF-41A9-A2CB-992E999D721F}" presName="rootComposite" presStyleCnt="0"/>
      <dgm:spPr/>
    </dgm:pt>
    <dgm:pt modelId="{2C8DA449-6A39-4427-BD10-384E53D11287}" type="pres">
      <dgm:prSet presAssocID="{EFE09C88-D3CF-41A9-A2CB-992E999D721F}" presName="rootText" presStyleLbl="node2" presStyleIdx="0" presStyleCnt="3" custScaleX="123793">
        <dgm:presLayoutVars>
          <dgm:chPref val="3"/>
        </dgm:presLayoutVars>
      </dgm:prSet>
      <dgm:spPr/>
    </dgm:pt>
    <dgm:pt modelId="{AB459C0D-5795-459F-B6EA-6F154CAB6317}" type="pres">
      <dgm:prSet presAssocID="{EFE09C88-D3CF-41A9-A2CB-992E999D721F}" presName="rootConnector" presStyleLbl="node2" presStyleIdx="0" presStyleCnt="3"/>
      <dgm:spPr/>
    </dgm:pt>
    <dgm:pt modelId="{DC52927A-F49D-421E-BFDF-C805AE38C050}" type="pres">
      <dgm:prSet presAssocID="{EFE09C88-D3CF-41A9-A2CB-992E999D721F}" presName="hierChild4" presStyleCnt="0"/>
      <dgm:spPr/>
    </dgm:pt>
    <dgm:pt modelId="{95C20F6B-8882-40A3-8BEE-59C4956F6669}" type="pres">
      <dgm:prSet presAssocID="{EFE09C88-D3CF-41A9-A2CB-992E999D721F}" presName="hierChild5" presStyleCnt="0"/>
      <dgm:spPr/>
    </dgm:pt>
    <dgm:pt modelId="{E7C6AC64-4921-4508-89F5-906D8C31D3F8}" type="pres">
      <dgm:prSet presAssocID="{02615C3B-FB80-45E3-A998-3E4280BA4A2E}" presName="Name37" presStyleLbl="parChTrans1D2" presStyleIdx="1" presStyleCnt="3"/>
      <dgm:spPr/>
    </dgm:pt>
    <dgm:pt modelId="{0FFD5578-645C-4EE8-BB63-8C09C33E7010}" type="pres">
      <dgm:prSet presAssocID="{633BEF0A-3F0B-4FD4-AA4E-69C26CB839F3}" presName="hierRoot2" presStyleCnt="0">
        <dgm:presLayoutVars>
          <dgm:hierBranch val="init"/>
        </dgm:presLayoutVars>
      </dgm:prSet>
      <dgm:spPr/>
    </dgm:pt>
    <dgm:pt modelId="{54ABA509-013C-4B1E-8270-2662FE0DF77F}" type="pres">
      <dgm:prSet presAssocID="{633BEF0A-3F0B-4FD4-AA4E-69C26CB839F3}" presName="rootComposite" presStyleCnt="0"/>
      <dgm:spPr/>
    </dgm:pt>
    <dgm:pt modelId="{FCB4F10E-495A-4EA3-AB8F-87418CE8D986}" type="pres">
      <dgm:prSet presAssocID="{633BEF0A-3F0B-4FD4-AA4E-69C26CB839F3}" presName="rootText" presStyleLbl="node2" presStyleIdx="1" presStyleCnt="3" custScaleX="143011" custLinFactNeighborX="-2168" custLinFactNeighborY="3180">
        <dgm:presLayoutVars>
          <dgm:chPref val="3"/>
        </dgm:presLayoutVars>
      </dgm:prSet>
      <dgm:spPr/>
    </dgm:pt>
    <dgm:pt modelId="{50EC973B-92C0-4606-B1FC-B3585F3470F6}" type="pres">
      <dgm:prSet presAssocID="{633BEF0A-3F0B-4FD4-AA4E-69C26CB839F3}" presName="rootConnector" presStyleLbl="node2" presStyleIdx="1" presStyleCnt="3"/>
      <dgm:spPr/>
    </dgm:pt>
    <dgm:pt modelId="{174DD87D-72F7-49D5-BB02-FAB2E49A96E0}" type="pres">
      <dgm:prSet presAssocID="{633BEF0A-3F0B-4FD4-AA4E-69C26CB839F3}" presName="hierChild4" presStyleCnt="0"/>
      <dgm:spPr/>
    </dgm:pt>
    <dgm:pt modelId="{7AFFC37F-C8AA-463F-9681-729BA8E07722}" type="pres">
      <dgm:prSet presAssocID="{633BEF0A-3F0B-4FD4-AA4E-69C26CB839F3}" presName="hierChild5" presStyleCnt="0"/>
      <dgm:spPr/>
    </dgm:pt>
    <dgm:pt modelId="{01FD4BD1-5982-4E24-AD2F-92F5B7557FE5}" type="pres">
      <dgm:prSet presAssocID="{81295C6F-BB5D-493D-AA2F-A8559145DCF8}" presName="Name37" presStyleLbl="parChTrans1D2" presStyleIdx="2" presStyleCnt="3"/>
      <dgm:spPr/>
    </dgm:pt>
    <dgm:pt modelId="{B5FF1BFD-6743-4A7B-B08B-DDB1DE4F7D0A}" type="pres">
      <dgm:prSet presAssocID="{50679DC1-86F5-4983-BF2E-F644154465FB}" presName="hierRoot2" presStyleCnt="0">
        <dgm:presLayoutVars>
          <dgm:hierBranch val="init"/>
        </dgm:presLayoutVars>
      </dgm:prSet>
      <dgm:spPr/>
    </dgm:pt>
    <dgm:pt modelId="{3CA95B36-0C22-4BD3-A663-CBBE52738462}" type="pres">
      <dgm:prSet presAssocID="{50679DC1-86F5-4983-BF2E-F644154465FB}" presName="rootComposite" presStyleCnt="0"/>
      <dgm:spPr/>
    </dgm:pt>
    <dgm:pt modelId="{C6E6A924-81D4-49B3-B84A-085270A87EA7}" type="pres">
      <dgm:prSet presAssocID="{50679DC1-86F5-4983-BF2E-F644154465FB}" presName="rootText" presStyleLbl="node2" presStyleIdx="2" presStyleCnt="3" custScaleX="119005">
        <dgm:presLayoutVars>
          <dgm:chPref val="3"/>
        </dgm:presLayoutVars>
      </dgm:prSet>
      <dgm:spPr/>
    </dgm:pt>
    <dgm:pt modelId="{FDE3E566-4D11-48A9-A443-AD833E925797}" type="pres">
      <dgm:prSet presAssocID="{50679DC1-86F5-4983-BF2E-F644154465FB}" presName="rootConnector" presStyleLbl="node2" presStyleIdx="2" presStyleCnt="3"/>
      <dgm:spPr/>
    </dgm:pt>
    <dgm:pt modelId="{4D983BC7-4D81-44CC-8F93-03CC21EBD288}" type="pres">
      <dgm:prSet presAssocID="{50679DC1-86F5-4983-BF2E-F644154465FB}" presName="hierChild4" presStyleCnt="0"/>
      <dgm:spPr/>
    </dgm:pt>
    <dgm:pt modelId="{67988559-0728-4AF7-A3D3-F5DEADE7E0F2}" type="pres">
      <dgm:prSet presAssocID="{50679DC1-86F5-4983-BF2E-F644154465FB}" presName="hierChild5" presStyleCnt="0"/>
      <dgm:spPr/>
    </dgm:pt>
    <dgm:pt modelId="{5222B204-FC51-4A3B-9471-7885FDBAC427}" type="pres">
      <dgm:prSet presAssocID="{EEAAD575-7B31-4971-A433-72AE3E7E917C}" presName="hierChild3" presStyleCnt="0"/>
      <dgm:spPr/>
    </dgm:pt>
  </dgm:ptLst>
  <dgm:cxnLst>
    <dgm:cxn modelId="{C98FAF03-74C0-FB46-9742-433E5E01E889}" type="presOf" srcId="{50679DC1-86F5-4983-BF2E-F644154465FB}" destId="{C6E6A924-81D4-49B3-B84A-085270A87EA7}" srcOrd="0" destOrd="0" presId="urn:microsoft.com/office/officeart/2005/8/layout/orgChart1"/>
    <dgm:cxn modelId="{E51AAC06-5A59-5048-874F-731D69417FD5}" type="presOf" srcId="{633BEF0A-3F0B-4FD4-AA4E-69C26CB839F3}" destId="{50EC973B-92C0-4606-B1FC-B3585F3470F6}" srcOrd="1" destOrd="0" presId="urn:microsoft.com/office/officeart/2005/8/layout/orgChart1"/>
    <dgm:cxn modelId="{45BAB712-2FE7-2445-8924-A6FBEF691AD6}" type="presOf" srcId="{E977EEB0-AA17-4C07-A376-D7B3FDEBCA08}" destId="{07225FC8-1613-400D-A2AE-F12D6A250A15}" srcOrd="0" destOrd="0" presId="urn:microsoft.com/office/officeart/2005/8/layout/orgChart1"/>
    <dgm:cxn modelId="{88844F2B-7586-4225-917C-067FE0F1C502}" srcId="{EEAAD575-7B31-4971-A433-72AE3E7E917C}" destId="{EFE09C88-D3CF-41A9-A2CB-992E999D721F}" srcOrd="0" destOrd="0" parTransId="{E977EEB0-AA17-4C07-A376-D7B3FDEBCA08}" sibTransId="{9AE73E97-A540-42C5-90D7-BC77BFB1B5E3}"/>
    <dgm:cxn modelId="{CF44D96E-FD0F-A54F-B98D-F97EA882F979}" type="presOf" srcId="{EEAAD575-7B31-4971-A433-72AE3E7E917C}" destId="{D74AC025-4850-4064-B0F8-EE483081AFE9}" srcOrd="0" destOrd="0" presId="urn:microsoft.com/office/officeart/2005/8/layout/orgChart1"/>
    <dgm:cxn modelId="{A8B4DC4F-A7DA-CB4B-A7AE-C92F168811C1}" type="presOf" srcId="{81295C6F-BB5D-493D-AA2F-A8559145DCF8}" destId="{01FD4BD1-5982-4E24-AD2F-92F5B7557FE5}" srcOrd="0" destOrd="0" presId="urn:microsoft.com/office/officeart/2005/8/layout/orgChart1"/>
    <dgm:cxn modelId="{7474AC74-28FF-8946-A11B-A11314129462}" type="presOf" srcId="{EFE09C88-D3CF-41A9-A2CB-992E999D721F}" destId="{AB459C0D-5795-459F-B6EA-6F154CAB6317}" srcOrd="1" destOrd="0" presId="urn:microsoft.com/office/officeart/2005/8/layout/orgChart1"/>
    <dgm:cxn modelId="{8979E481-6014-431C-BBA5-4ADE550AEB0D}" srcId="{EEAAD575-7B31-4971-A433-72AE3E7E917C}" destId="{50679DC1-86F5-4983-BF2E-F644154465FB}" srcOrd="2" destOrd="0" parTransId="{81295C6F-BB5D-493D-AA2F-A8559145DCF8}" sibTransId="{266B5CA6-CAFD-45C8-AB71-BD8C82B53C09}"/>
    <dgm:cxn modelId="{26253889-1614-D14B-BEB8-A0784796E4CA}" type="presOf" srcId="{50679DC1-86F5-4983-BF2E-F644154465FB}" destId="{FDE3E566-4D11-48A9-A443-AD833E925797}" srcOrd="1" destOrd="0" presId="urn:microsoft.com/office/officeart/2005/8/layout/orgChart1"/>
    <dgm:cxn modelId="{20C79D8E-1D61-9A44-8A2A-7BDBCEC5A203}" type="presOf" srcId="{13C2B266-0832-455B-815D-36AA8F75820A}" destId="{94C29E6B-0213-45A5-9CF8-70DA0B40B5A1}" srcOrd="0" destOrd="0" presId="urn:microsoft.com/office/officeart/2005/8/layout/orgChart1"/>
    <dgm:cxn modelId="{A097B796-5DB2-2446-B22B-41CAAF16AEFF}" type="presOf" srcId="{EFE09C88-D3CF-41A9-A2CB-992E999D721F}" destId="{2C8DA449-6A39-4427-BD10-384E53D11287}" srcOrd="0" destOrd="0" presId="urn:microsoft.com/office/officeart/2005/8/layout/orgChart1"/>
    <dgm:cxn modelId="{0BC8ACA1-3414-8D4D-8269-3897F662EF2C}" type="presOf" srcId="{633BEF0A-3F0B-4FD4-AA4E-69C26CB839F3}" destId="{FCB4F10E-495A-4EA3-AB8F-87418CE8D986}" srcOrd="0" destOrd="0" presId="urn:microsoft.com/office/officeart/2005/8/layout/orgChart1"/>
    <dgm:cxn modelId="{FC70BEAD-D1BB-EF40-90AF-6B0A45F6A3BC}" type="presOf" srcId="{02615C3B-FB80-45E3-A998-3E4280BA4A2E}" destId="{E7C6AC64-4921-4508-89F5-906D8C31D3F8}" srcOrd="0" destOrd="0" presId="urn:microsoft.com/office/officeart/2005/8/layout/orgChart1"/>
    <dgm:cxn modelId="{DFF2C8C7-4E4B-412A-B14D-B7B1E1B579FD}" srcId="{EEAAD575-7B31-4971-A433-72AE3E7E917C}" destId="{633BEF0A-3F0B-4FD4-AA4E-69C26CB839F3}" srcOrd="1" destOrd="0" parTransId="{02615C3B-FB80-45E3-A998-3E4280BA4A2E}" sibTransId="{DF04D97C-7E9D-48BC-9917-40114744B0E9}"/>
    <dgm:cxn modelId="{7C12F9CB-7C4E-4B91-9654-2DA93550073C}" srcId="{13C2B266-0832-455B-815D-36AA8F75820A}" destId="{EEAAD575-7B31-4971-A433-72AE3E7E917C}" srcOrd="0" destOrd="0" parTransId="{E041E444-1868-4A03-BB31-BF376919F478}" sibTransId="{7456659D-7205-464B-948C-4796C8AEEBDD}"/>
    <dgm:cxn modelId="{7B6547FC-E275-FE4A-8C0A-4E880761C530}" type="presOf" srcId="{EEAAD575-7B31-4971-A433-72AE3E7E917C}" destId="{BB57E2B5-64C4-45B0-9989-950A800D0ED5}" srcOrd="1" destOrd="0" presId="urn:microsoft.com/office/officeart/2005/8/layout/orgChart1"/>
    <dgm:cxn modelId="{0EA467D9-4A88-D748-9E53-C8354777D0A5}" type="presParOf" srcId="{94C29E6B-0213-45A5-9CF8-70DA0B40B5A1}" destId="{157B0E89-5BDC-4B40-91F0-4A12F96CBF2B}" srcOrd="0" destOrd="0" presId="urn:microsoft.com/office/officeart/2005/8/layout/orgChart1"/>
    <dgm:cxn modelId="{B6A7657D-ACAF-C846-8FAE-8603BA1A8BF9}" type="presParOf" srcId="{157B0E89-5BDC-4B40-91F0-4A12F96CBF2B}" destId="{E268D2DE-62C4-4FA7-B6F6-B977D53DCE3A}" srcOrd="0" destOrd="0" presId="urn:microsoft.com/office/officeart/2005/8/layout/orgChart1"/>
    <dgm:cxn modelId="{8EEAF6A5-BD65-9048-9932-76555AB3508A}" type="presParOf" srcId="{E268D2DE-62C4-4FA7-B6F6-B977D53DCE3A}" destId="{D74AC025-4850-4064-B0F8-EE483081AFE9}" srcOrd="0" destOrd="0" presId="urn:microsoft.com/office/officeart/2005/8/layout/orgChart1"/>
    <dgm:cxn modelId="{522783D2-4CA3-484D-9032-251546CF2401}" type="presParOf" srcId="{E268D2DE-62C4-4FA7-B6F6-B977D53DCE3A}" destId="{BB57E2B5-64C4-45B0-9989-950A800D0ED5}" srcOrd="1" destOrd="0" presId="urn:microsoft.com/office/officeart/2005/8/layout/orgChart1"/>
    <dgm:cxn modelId="{00B77C57-1B06-E947-9A0E-E335F3428754}" type="presParOf" srcId="{157B0E89-5BDC-4B40-91F0-4A12F96CBF2B}" destId="{8F1518CD-B5AD-4A0A-AD26-74F968BC76E1}" srcOrd="1" destOrd="0" presId="urn:microsoft.com/office/officeart/2005/8/layout/orgChart1"/>
    <dgm:cxn modelId="{52ABF504-3014-F74B-ACDD-4189E27130BA}" type="presParOf" srcId="{8F1518CD-B5AD-4A0A-AD26-74F968BC76E1}" destId="{07225FC8-1613-400D-A2AE-F12D6A250A15}" srcOrd="0" destOrd="0" presId="urn:microsoft.com/office/officeart/2005/8/layout/orgChart1"/>
    <dgm:cxn modelId="{57B4FF92-8641-0349-B312-5B25E10A37CC}" type="presParOf" srcId="{8F1518CD-B5AD-4A0A-AD26-74F968BC76E1}" destId="{1E7B8734-A681-4E45-AC4A-304F7353872D}" srcOrd="1" destOrd="0" presId="urn:microsoft.com/office/officeart/2005/8/layout/orgChart1"/>
    <dgm:cxn modelId="{924F02EC-FC41-FA49-9B49-F7C08FF43FAA}" type="presParOf" srcId="{1E7B8734-A681-4E45-AC4A-304F7353872D}" destId="{AEDA2630-0861-45BD-B228-E4B3463CFF34}" srcOrd="0" destOrd="0" presId="urn:microsoft.com/office/officeart/2005/8/layout/orgChart1"/>
    <dgm:cxn modelId="{58B10A09-C45D-014B-916B-826188B3D3B7}" type="presParOf" srcId="{AEDA2630-0861-45BD-B228-E4B3463CFF34}" destId="{2C8DA449-6A39-4427-BD10-384E53D11287}" srcOrd="0" destOrd="0" presId="urn:microsoft.com/office/officeart/2005/8/layout/orgChart1"/>
    <dgm:cxn modelId="{16254B8B-5118-4445-8B15-1E9DB1796A45}" type="presParOf" srcId="{AEDA2630-0861-45BD-B228-E4B3463CFF34}" destId="{AB459C0D-5795-459F-B6EA-6F154CAB6317}" srcOrd="1" destOrd="0" presId="urn:microsoft.com/office/officeart/2005/8/layout/orgChart1"/>
    <dgm:cxn modelId="{30EC42BB-AFF7-334A-9E62-DD3D94C86370}" type="presParOf" srcId="{1E7B8734-A681-4E45-AC4A-304F7353872D}" destId="{DC52927A-F49D-421E-BFDF-C805AE38C050}" srcOrd="1" destOrd="0" presId="urn:microsoft.com/office/officeart/2005/8/layout/orgChart1"/>
    <dgm:cxn modelId="{90F9F54C-0C6E-3341-BB72-59B4A1DDA033}" type="presParOf" srcId="{1E7B8734-A681-4E45-AC4A-304F7353872D}" destId="{95C20F6B-8882-40A3-8BEE-59C4956F6669}" srcOrd="2" destOrd="0" presId="urn:microsoft.com/office/officeart/2005/8/layout/orgChart1"/>
    <dgm:cxn modelId="{AD00BCB5-A06A-584F-8313-C654AEE25F73}" type="presParOf" srcId="{8F1518CD-B5AD-4A0A-AD26-74F968BC76E1}" destId="{E7C6AC64-4921-4508-89F5-906D8C31D3F8}" srcOrd="2" destOrd="0" presId="urn:microsoft.com/office/officeart/2005/8/layout/orgChart1"/>
    <dgm:cxn modelId="{69BA2769-01CE-8A40-A8FC-9C0163303DF6}" type="presParOf" srcId="{8F1518CD-B5AD-4A0A-AD26-74F968BC76E1}" destId="{0FFD5578-645C-4EE8-BB63-8C09C33E7010}" srcOrd="3" destOrd="0" presId="urn:microsoft.com/office/officeart/2005/8/layout/orgChart1"/>
    <dgm:cxn modelId="{DA36919F-C5CE-5E49-8B1A-93FF5F376FDD}" type="presParOf" srcId="{0FFD5578-645C-4EE8-BB63-8C09C33E7010}" destId="{54ABA509-013C-4B1E-8270-2662FE0DF77F}" srcOrd="0" destOrd="0" presId="urn:microsoft.com/office/officeart/2005/8/layout/orgChart1"/>
    <dgm:cxn modelId="{71F09F96-B186-AF46-A939-4076521EB504}" type="presParOf" srcId="{54ABA509-013C-4B1E-8270-2662FE0DF77F}" destId="{FCB4F10E-495A-4EA3-AB8F-87418CE8D986}" srcOrd="0" destOrd="0" presId="urn:microsoft.com/office/officeart/2005/8/layout/orgChart1"/>
    <dgm:cxn modelId="{E6C15317-6B67-1641-8770-2AAEA1E4EF63}" type="presParOf" srcId="{54ABA509-013C-4B1E-8270-2662FE0DF77F}" destId="{50EC973B-92C0-4606-B1FC-B3585F3470F6}" srcOrd="1" destOrd="0" presId="urn:microsoft.com/office/officeart/2005/8/layout/orgChart1"/>
    <dgm:cxn modelId="{E7D4B9DA-7880-3B44-A0E3-A268A9556087}" type="presParOf" srcId="{0FFD5578-645C-4EE8-BB63-8C09C33E7010}" destId="{174DD87D-72F7-49D5-BB02-FAB2E49A96E0}" srcOrd="1" destOrd="0" presId="urn:microsoft.com/office/officeart/2005/8/layout/orgChart1"/>
    <dgm:cxn modelId="{CCC4436B-8805-B247-8545-5C65805DF732}" type="presParOf" srcId="{0FFD5578-645C-4EE8-BB63-8C09C33E7010}" destId="{7AFFC37F-C8AA-463F-9681-729BA8E07722}" srcOrd="2" destOrd="0" presId="urn:microsoft.com/office/officeart/2005/8/layout/orgChart1"/>
    <dgm:cxn modelId="{54CE71F4-D21C-2942-95A6-67878871876A}" type="presParOf" srcId="{8F1518CD-B5AD-4A0A-AD26-74F968BC76E1}" destId="{01FD4BD1-5982-4E24-AD2F-92F5B7557FE5}" srcOrd="4" destOrd="0" presId="urn:microsoft.com/office/officeart/2005/8/layout/orgChart1"/>
    <dgm:cxn modelId="{76CCE082-A675-3349-93A8-91A76C559DE0}" type="presParOf" srcId="{8F1518CD-B5AD-4A0A-AD26-74F968BC76E1}" destId="{B5FF1BFD-6743-4A7B-B08B-DDB1DE4F7D0A}" srcOrd="5" destOrd="0" presId="urn:microsoft.com/office/officeart/2005/8/layout/orgChart1"/>
    <dgm:cxn modelId="{1DB269B3-237B-5643-A6B7-9F5EED15AEEC}" type="presParOf" srcId="{B5FF1BFD-6743-4A7B-B08B-DDB1DE4F7D0A}" destId="{3CA95B36-0C22-4BD3-A663-CBBE52738462}" srcOrd="0" destOrd="0" presId="urn:microsoft.com/office/officeart/2005/8/layout/orgChart1"/>
    <dgm:cxn modelId="{D409920B-D6B9-4143-B3A3-B9791CCCE175}" type="presParOf" srcId="{3CA95B36-0C22-4BD3-A663-CBBE52738462}" destId="{C6E6A924-81D4-49B3-B84A-085270A87EA7}" srcOrd="0" destOrd="0" presId="urn:microsoft.com/office/officeart/2005/8/layout/orgChart1"/>
    <dgm:cxn modelId="{B0002D0A-A427-F24E-8C11-6F3D5FCA42AF}" type="presParOf" srcId="{3CA95B36-0C22-4BD3-A663-CBBE52738462}" destId="{FDE3E566-4D11-48A9-A443-AD833E925797}" srcOrd="1" destOrd="0" presId="urn:microsoft.com/office/officeart/2005/8/layout/orgChart1"/>
    <dgm:cxn modelId="{FBDC1131-F461-EB46-B043-8A002B7493F9}" type="presParOf" srcId="{B5FF1BFD-6743-4A7B-B08B-DDB1DE4F7D0A}" destId="{4D983BC7-4D81-44CC-8F93-03CC21EBD288}" srcOrd="1" destOrd="0" presId="urn:microsoft.com/office/officeart/2005/8/layout/orgChart1"/>
    <dgm:cxn modelId="{B40B2C45-AFB4-864C-92DA-FF7A75D93755}" type="presParOf" srcId="{B5FF1BFD-6743-4A7B-B08B-DDB1DE4F7D0A}" destId="{67988559-0728-4AF7-A3D3-F5DEADE7E0F2}" srcOrd="2" destOrd="0" presId="urn:microsoft.com/office/officeart/2005/8/layout/orgChart1"/>
    <dgm:cxn modelId="{13990C1C-D8DB-6F41-90A8-733BC10EDB65}" type="presParOf" srcId="{157B0E89-5BDC-4B40-91F0-4A12F96CBF2B}" destId="{5222B204-FC51-4A3B-9471-7885FDBAC42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D4BD1-5982-4E24-AD2F-92F5B7557FE5}">
      <dsp:nvSpPr>
        <dsp:cNvPr id="0" name=""/>
        <dsp:cNvSpPr/>
      </dsp:nvSpPr>
      <dsp:spPr>
        <a:xfrm>
          <a:off x="4563534" y="1554265"/>
          <a:ext cx="3289998" cy="447468"/>
        </a:xfrm>
        <a:custGeom>
          <a:avLst/>
          <a:gdLst/>
          <a:ahLst/>
          <a:cxnLst/>
          <a:rect l="0" t="0" r="0" b="0"/>
          <a:pathLst>
            <a:path>
              <a:moveTo>
                <a:pt x="0" y="0"/>
              </a:moveTo>
              <a:lnTo>
                <a:pt x="0" y="223734"/>
              </a:lnTo>
              <a:lnTo>
                <a:pt x="3289998" y="223734"/>
              </a:lnTo>
              <a:lnTo>
                <a:pt x="3289998" y="4474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C6AC64-4921-4508-89F5-906D8C31D3F8}">
      <dsp:nvSpPr>
        <dsp:cNvPr id="0" name=""/>
        <dsp:cNvSpPr/>
      </dsp:nvSpPr>
      <dsp:spPr>
        <a:xfrm>
          <a:off x="4517814" y="1554265"/>
          <a:ext cx="91440" cy="481347"/>
        </a:xfrm>
        <a:custGeom>
          <a:avLst/>
          <a:gdLst/>
          <a:ahLst/>
          <a:cxnLst/>
          <a:rect l="0" t="0" r="0" b="0"/>
          <a:pathLst>
            <a:path>
              <a:moveTo>
                <a:pt x="45720" y="0"/>
              </a:moveTo>
              <a:lnTo>
                <a:pt x="45720" y="257613"/>
              </a:lnTo>
              <a:lnTo>
                <a:pt x="50535" y="257613"/>
              </a:lnTo>
              <a:lnTo>
                <a:pt x="50535" y="48134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225FC8-1613-400D-A2AE-F12D6A250A15}">
      <dsp:nvSpPr>
        <dsp:cNvPr id="0" name=""/>
        <dsp:cNvSpPr/>
      </dsp:nvSpPr>
      <dsp:spPr>
        <a:xfrm>
          <a:off x="1324546" y="1554265"/>
          <a:ext cx="3238987" cy="447468"/>
        </a:xfrm>
        <a:custGeom>
          <a:avLst/>
          <a:gdLst/>
          <a:ahLst/>
          <a:cxnLst/>
          <a:rect l="0" t="0" r="0" b="0"/>
          <a:pathLst>
            <a:path>
              <a:moveTo>
                <a:pt x="3238987" y="0"/>
              </a:moveTo>
              <a:lnTo>
                <a:pt x="3238987" y="223734"/>
              </a:lnTo>
              <a:lnTo>
                <a:pt x="0" y="223734"/>
              </a:lnTo>
              <a:lnTo>
                <a:pt x="0" y="4474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AC025-4850-4064-B0F8-EE483081AFE9}">
      <dsp:nvSpPr>
        <dsp:cNvPr id="0" name=""/>
        <dsp:cNvSpPr/>
      </dsp:nvSpPr>
      <dsp:spPr>
        <a:xfrm>
          <a:off x="2851404" y="488865"/>
          <a:ext cx="3424260" cy="1065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Team Lead &amp; Designer: </a:t>
          </a:r>
          <a:r>
            <a:rPr lang="en-US" sz="2400" kern="1200" dirty="0" err="1"/>
            <a:t>Khac</a:t>
          </a:r>
          <a:r>
            <a:rPr lang="en-US" sz="2400" kern="1200" dirty="0"/>
            <a:t>-Tuan Nguyen</a:t>
          </a:r>
        </a:p>
      </dsp:txBody>
      <dsp:txXfrm>
        <a:off x="2851404" y="488865"/>
        <a:ext cx="3424260" cy="1065400"/>
      </dsp:txXfrm>
    </dsp:sp>
    <dsp:sp modelId="{2C8DA449-6A39-4427-BD10-384E53D11287}">
      <dsp:nvSpPr>
        <dsp:cNvPr id="0" name=""/>
        <dsp:cNvSpPr/>
      </dsp:nvSpPr>
      <dsp:spPr>
        <a:xfrm>
          <a:off x="5655" y="2001734"/>
          <a:ext cx="2637782" cy="1065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Main Developer: </a:t>
          </a:r>
          <a:r>
            <a:rPr lang="en-US" sz="2400" kern="1200" dirty="0" err="1"/>
            <a:t>Bao</a:t>
          </a:r>
          <a:r>
            <a:rPr lang="en-US" sz="2400" kern="1200" dirty="0"/>
            <a:t>-An Nguyen Tang</a:t>
          </a:r>
        </a:p>
      </dsp:txBody>
      <dsp:txXfrm>
        <a:off x="5655" y="2001734"/>
        <a:ext cx="2637782" cy="1065400"/>
      </dsp:txXfrm>
    </dsp:sp>
    <dsp:sp modelId="{FCB4F10E-495A-4EA3-AB8F-87418CE8D986}">
      <dsp:nvSpPr>
        <dsp:cNvPr id="0" name=""/>
        <dsp:cNvSpPr/>
      </dsp:nvSpPr>
      <dsp:spPr>
        <a:xfrm>
          <a:off x="3044710" y="2035613"/>
          <a:ext cx="3047279" cy="1065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Main Tester, Developer: Xuan-</a:t>
          </a:r>
          <a:r>
            <a:rPr lang="en-US" sz="2400" kern="1200" dirty="0" err="1"/>
            <a:t>Vinh</a:t>
          </a:r>
          <a:r>
            <a:rPr lang="en-US" sz="2400" kern="1200" dirty="0"/>
            <a:t> Nguyen</a:t>
          </a:r>
        </a:p>
      </dsp:txBody>
      <dsp:txXfrm>
        <a:off x="3044710" y="2035613"/>
        <a:ext cx="3047279" cy="1065400"/>
      </dsp:txXfrm>
    </dsp:sp>
    <dsp:sp modelId="{C6E6A924-81D4-49B3-B84A-085270A87EA7}">
      <dsp:nvSpPr>
        <dsp:cNvPr id="0" name=""/>
        <dsp:cNvSpPr/>
      </dsp:nvSpPr>
      <dsp:spPr>
        <a:xfrm>
          <a:off x="6585653" y="2001734"/>
          <a:ext cx="2535759" cy="10654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Main Developer:</a:t>
          </a:r>
          <a:r>
            <a:rPr lang="en-US" sz="2400" kern="1200" baseline="0" dirty="0"/>
            <a:t> </a:t>
          </a:r>
          <a:r>
            <a:rPr lang="en-US" sz="2400" kern="1200" baseline="0" dirty="0" err="1"/>
            <a:t>Phu-Khoa</a:t>
          </a:r>
          <a:r>
            <a:rPr lang="en-US" sz="2400" kern="1200" baseline="0" dirty="0"/>
            <a:t> Nguyen</a:t>
          </a:r>
          <a:endParaRPr lang="en-US" sz="2400" kern="1200" dirty="0"/>
        </a:p>
      </dsp:txBody>
      <dsp:txXfrm>
        <a:off x="6585653" y="2001734"/>
        <a:ext cx="2535759" cy="106540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88D337-026F-F440-B9AE-B5F4D8C52FF2}" type="datetimeFigureOut">
              <a:rPr lang="en-US" smtClean="0"/>
              <a:t>12/30/2017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5B212-FF2D-EB47-851E-489CE0E355EC}" type="slidenum">
              <a:rPr lang="en-US" smtClean="0"/>
              <a:t>‹#›</a:t>
            </a:fld>
            <a:endParaRPr lang="en-US"/>
          </a:p>
        </p:txBody>
      </p:sp>
    </p:spTree>
    <p:extLst>
      <p:ext uri="{BB962C8B-B14F-4D97-AF65-F5344CB8AC3E}">
        <p14:creationId xmlns:p14="http://schemas.microsoft.com/office/powerpoint/2010/main" val="95384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Vision document</a:t>
            </a:r>
          </a:p>
          <a:p>
            <a:r>
              <a:rPr lang="en-US" dirty="0"/>
              <a:t>---------------</a:t>
            </a:r>
          </a:p>
          <a:p>
            <a:r>
              <a:rPr lang="en-US" sz="1200" kern="1200" dirty="0">
                <a:solidFill>
                  <a:schemeClr val="tx1"/>
                </a:solidFill>
                <a:effectLst/>
                <a:latin typeface="+mn-lt"/>
                <a:ea typeface="+mn-ea"/>
                <a:cs typeface="+mn-cs"/>
              </a:rPr>
              <a:t>The problem of: 	</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Boring ordinary 2D menu</a:t>
            </a:r>
            <a:endParaRPr lang="en-US" sz="1200"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Affects:</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and restaurants</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impact of which is:</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cannot imagine what the food really looks like and become unsatisfied as the food is </a:t>
            </a:r>
          </a:p>
          <a:p>
            <a:r>
              <a:rPr lang="en-US" sz="1200" b="1" i="0" kern="1200" dirty="0">
                <a:solidFill>
                  <a:schemeClr val="tx1"/>
                </a:solidFill>
                <a:effectLst/>
                <a:latin typeface="+mn-lt"/>
                <a:ea typeface="+mn-ea"/>
                <a:cs typeface="+mn-cs"/>
              </a:rPr>
              <a:t>not like expected. Restaurants lose customers</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successful solution would be:</a:t>
            </a:r>
            <a:r>
              <a:rPr lang="en-US" sz="1200" kern="1200" baseline="0" dirty="0">
                <a:solidFill>
                  <a:schemeClr val="tx1"/>
                </a:solidFill>
                <a:effectLst/>
                <a:latin typeface="+mn-lt"/>
                <a:ea typeface="+mn-ea"/>
                <a:cs typeface="+mn-cs"/>
              </a:rPr>
              <a:t> </a:t>
            </a:r>
          </a:p>
          <a:p>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Gain more interest of customer thereby attracting more customers.</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make the right choice of what they want</a:t>
            </a:r>
            <a:endParaRPr lang="en-US" sz="1200" b="1"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2</a:t>
            </a:fld>
            <a:endParaRPr lang="en-US"/>
          </a:p>
        </p:txBody>
      </p:sp>
    </p:spTree>
    <p:extLst>
      <p:ext uri="{BB962C8B-B14F-4D97-AF65-F5344CB8AC3E}">
        <p14:creationId xmlns:p14="http://schemas.microsoft.com/office/powerpoint/2010/main" val="236009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Nhắc</a:t>
            </a:r>
            <a:r>
              <a:rPr lang="en-US" b="1" dirty="0"/>
              <a:t> </a:t>
            </a:r>
            <a:r>
              <a:rPr lang="en-US" b="1" dirty="0" err="1"/>
              <a:t>đến</a:t>
            </a:r>
            <a:r>
              <a:rPr lang="en-US" b="1" dirty="0"/>
              <a:t> </a:t>
            </a:r>
            <a:r>
              <a:rPr lang="en-US" b="1" dirty="0" err="1"/>
              <a:t>việc</a:t>
            </a:r>
            <a:r>
              <a:rPr lang="en-US" b="1" dirty="0"/>
              <a:t> </a:t>
            </a:r>
            <a:r>
              <a:rPr lang="en-US" b="1" dirty="0" err="1"/>
              <a:t>lúc</a:t>
            </a:r>
            <a:r>
              <a:rPr lang="en-US" b="1" dirty="0"/>
              <a:t> </a:t>
            </a:r>
            <a:r>
              <a:rPr lang="en-US" b="1" dirty="0" err="1"/>
              <a:t>đầu</a:t>
            </a:r>
            <a:r>
              <a:rPr lang="en-US" b="1" dirty="0"/>
              <a:t> </a:t>
            </a:r>
            <a:r>
              <a:rPr lang="en-US" b="1" dirty="0" err="1"/>
              <a:t>định</a:t>
            </a:r>
            <a:r>
              <a:rPr lang="en-US" b="1" dirty="0"/>
              <a:t> </a:t>
            </a:r>
            <a:r>
              <a:rPr lang="en-US" b="1" dirty="0" err="1"/>
              <a:t>sử</a:t>
            </a:r>
            <a:r>
              <a:rPr lang="en-US" b="1" dirty="0"/>
              <a:t> </a:t>
            </a:r>
            <a:r>
              <a:rPr lang="en-US" b="1" dirty="0" err="1"/>
              <a:t>dụng</a:t>
            </a:r>
            <a:r>
              <a:rPr lang="en-US" b="1" dirty="0"/>
              <a:t> Java + Android Studio </a:t>
            </a:r>
            <a:r>
              <a:rPr lang="en-US" b="1" dirty="0" err="1"/>
              <a:t>nhưng</a:t>
            </a:r>
            <a:r>
              <a:rPr lang="en-US" b="1" dirty="0"/>
              <a:t> </a:t>
            </a:r>
            <a:r>
              <a:rPr lang="en-US" b="1" dirty="0" err="1"/>
              <a:t>ít</a:t>
            </a:r>
            <a:r>
              <a:rPr lang="en-US" b="1" dirty="0"/>
              <a:t> documents </a:t>
            </a:r>
            <a:r>
              <a:rPr lang="en-US" b="1" dirty="0" err="1"/>
              <a:t>nên</a:t>
            </a:r>
            <a:r>
              <a:rPr lang="en-US" b="1" dirty="0"/>
              <a:t> qua C# + Unity</a:t>
            </a:r>
          </a:p>
        </p:txBody>
      </p:sp>
      <p:sp>
        <p:nvSpPr>
          <p:cNvPr id="4" name="Slide Number Placeholder 3"/>
          <p:cNvSpPr>
            <a:spLocks noGrp="1"/>
          </p:cNvSpPr>
          <p:nvPr>
            <p:ph type="sldNum" sz="quarter" idx="10"/>
          </p:nvPr>
        </p:nvSpPr>
        <p:spPr/>
        <p:txBody>
          <a:bodyPr/>
          <a:lstStyle/>
          <a:p>
            <a:fld id="{1A05B212-FF2D-EB47-851E-489CE0E355EC}" type="slidenum">
              <a:rPr lang="en-US" smtClean="0"/>
              <a:t>19</a:t>
            </a:fld>
            <a:endParaRPr lang="en-US"/>
          </a:p>
        </p:txBody>
      </p:sp>
    </p:spTree>
    <p:extLst>
      <p:ext uri="{BB962C8B-B14F-4D97-AF65-F5344CB8AC3E}">
        <p14:creationId xmlns:p14="http://schemas.microsoft.com/office/powerpoint/2010/main" val="105175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Vision document</a:t>
            </a:r>
          </a:p>
          <a:p>
            <a:r>
              <a:rPr lang="en-US" dirty="0"/>
              <a:t>---------------</a:t>
            </a:r>
          </a:p>
          <a:p>
            <a:r>
              <a:rPr lang="en-US" sz="1200" kern="1200" dirty="0">
                <a:solidFill>
                  <a:schemeClr val="tx1"/>
                </a:solidFill>
                <a:effectLst/>
                <a:latin typeface="+mn-lt"/>
                <a:ea typeface="+mn-ea"/>
                <a:cs typeface="+mn-cs"/>
              </a:rPr>
              <a:t>The problem of: 	</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Boring ordinary 2D menu</a:t>
            </a:r>
            <a:endParaRPr lang="en-US" sz="1200"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Affects:</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and restaurants</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impact of which is:</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cannot imagine what the food really looks like and become unsatisfied as the food is </a:t>
            </a:r>
          </a:p>
          <a:p>
            <a:r>
              <a:rPr lang="en-US" sz="1200" b="1" i="0" kern="1200" dirty="0">
                <a:solidFill>
                  <a:schemeClr val="tx1"/>
                </a:solidFill>
                <a:effectLst/>
                <a:latin typeface="+mn-lt"/>
                <a:ea typeface="+mn-ea"/>
                <a:cs typeface="+mn-cs"/>
              </a:rPr>
              <a:t>not like expected. Restaurants lose customers</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successful solution would be:</a:t>
            </a:r>
            <a:r>
              <a:rPr lang="en-US" sz="1200" kern="1200" baseline="0" dirty="0">
                <a:solidFill>
                  <a:schemeClr val="tx1"/>
                </a:solidFill>
                <a:effectLst/>
                <a:latin typeface="+mn-lt"/>
                <a:ea typeface="+mn-ea"/>
                <a:cs typeface="+mn-cs"/>
              </a:rPr>
              <a:t> </a:t>
            </a:r>
          </a:p>
          <a:p>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Gain more interest of customer thereby attracting more customers.</a:t>
            </a:r>
            <a:r>
              <a:rPr lang="en-US" sz="1200" b="1" i="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make the right choice of what they want</a:t>
            </a:r>
            <a:endParaRPr lang="en-US" sz="1200" b="1" i="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3</a:t>
            </a:fld>
            <a:endParaRPr lang="en-US"/>
          </a:p>
        </p:txBody>
      </p:sp>
    </p:spTree>
    <p:extLst>
      <p:ext uri="{BB962C8B-B14F-4D97-AF65-F5344CB8AC3E}">
        <p14:creationId xmlns:p14="http://schemas.microsoft.com/office/powerpoint/2010/main" val="1685148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 Vision Document</a:t>
            </a:r>
          </a:p>
          <a:p>
            <a:endParaRPr lang="en-US" dirty="0"/>
          </a:p>
          <a:p>
            <a:r>
              <a:rPr lang="en-US" dirty="0"/>
              <a:t>----------------</a:t>
            </a:r>
          </a:p>
          <a:p>
            <a:endParaRPr lang="en-US" dirty="0"/>
          </a:p>
          <a:p>
            <a:r>
              <a:rPr lang="en-US" sz="1200" i="1"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Customers and restaurants </a:t>
            </a:r>
          </a:p>
          <a:p>
            <a:endParaRPr lang="en-US" sz="1200" b="1"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Who</a:t>
            </a:r>
            <a:r>
              <a:rPr lang="en-US" sz="1200" kern="1200" baseline="0" dirty="0">
                <a:solidFill>
                  <a:schemeClr val="tx1"/>
                </a:solidFill>
                <a:effectLst/>
                <a:latin typeface="+mn-lt"/>
                <a:ea typeface="+mn-ea"/>
                <a:cs typeface="+mn-cs"/>
              </a:rPr>
              <a:t> : </a:t>
            </a:r>
            <a:r>
              <a:rPr lang="en-US" sz="1200" b="1" i="0" kern="1200" dirty="0">
                <a:solidFill>
                  <a:schemeClr val="tx1"/>
                </a:solidFill>
                <a:effectLst/>
                <a:latin typeface="+mn-lt"/>
                <a:ea typeface="+mn-ea"/>
                <a:cs typeface="+mn-cs"/>
              </a:rPr>
              <a:t>want to make better food choices and want to attract more customers respectively</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AR food menu: </a:t>
            </a:r>
            <a:r>
              <a:rPr lang="en-US" sz="1200" b="1" i="0" kern="1200" dirty="0">
                <a:solidFill>
                  <a:schemeClr val="tx1"/>
                </a:solidFill>
                <a:effectLst/>
                <a:latin typeface="+mn-lt"/>
                <a:ea typeface="+mn-ea"/>
                <a:cs typeface="+mn-cs"/>
              </a:rPr>
              <a:t>is a mobile application on Android operating system</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a:t>
            </a:r>
          </a:p>
          <a:p>
            <a:r>
              <a:rPr lang="en-US" sz="120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enables customers to see realistic virtual 3D models of dishes with detailed information about the ingredients included and how the plate is presented. In addition, there are also visualized ratings and reviews for each dish that customers can take into account when making decision. In addition, users can order their dishes directly using the application and the restaurant staffs can checkout as well as modify/view orders </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Unlike</a:t>
            </a:r>
            <a:r>
              <a:rPr lang="en-US" sz="1200" kern="1200" baseline="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Ordinary menus which only contain 2D images and plain text</a:t>
            </a:r>
            <a:endParaRPr lang="en-US" sz="1200" b="1" i="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product: </a:t>
            </a:r>
            <a:r>
              <a:rPr lang="en-US" sz="1200" b="1" i="0" kern="1200" dirty="0">
                <a:solidFill>
                  <a:schemeClr val="tx1"/>
                </a:solidFill>
                <a:effectLst/>
                <a:latin typeface="+mn-lt"/>
                <a:ea typeface="+mn-ea"/>
                <a:cs typeface="+mn-cs"/>
              </a:rPr>
              <a:t>Provide 3D model of a dish that can be interacted with users.</a:t>
            </a:r>
            <a:endParaRPr lang="en-US" sz="1200" b="1" i="1"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6</a:t>
            </a:fld>
            <a:endParaRPr lang="en-US"/>
          </a:p>
        </p:txBody>
      </p:sp>
    </p:spTree>
    <p:extLst>
      <p:ext uri="{BB962C8B-B14F-4D97-AF65-F5344CB8AC3E}">
        <p14:creationId xmlns:p14="http://schemas.microsoft.com/office/powerpoint/2010/main" val="19493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8</a:t>
            </a:fld>
            <a:endParaRPr lang="en-US"/>
          </a:p>
        </p:txBody>
      </p:sp>
    </p:spTree>
    <p:extLst>
      <p:ext uri="{BB962C8B-B14F-4D97-AF65-F5344CB8AC3E}">
        <p14:creationId xmlns:p14="http://schemas.microsoft.com/office/powerpoint/2010/main" val="1838445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9</a:t>
            </a:fld>
            <a:endParaRPr lang="en-US"/>
          </a:p>
        </p:txBody>
      </p:sp>
    </p:spTree>
    <p:extLst>
      <p:ext uri="{BB962C8B-B14F-4D97-AF65-F5344CB8AC3E}">
        <p14:creationId xmlns:p14="http://schemas.microsoft.com/office/powerpoint/2010/main" val="54002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05B212-FF2D-EB47-851E-489CE0E355EC}" type="slidenum">
              <a:rPr lang="en-US" smtClean="0"/>
              <a:t>10</a:t>
            </a:fld>
            <a:endParaRPr lang="en-US"/>
          </a:p>
        </p:txBody>
      </p:sp>
    </p:spTree>
    <p:extLst>
      <p:ext uri="{BB962C8B-B14F-4D97-AF65-F5344CB8AC3E}">
        <p14:creationId xmlns:p14="http://schemas.microsoft.com/office/powerpoint/2010/main" val="1987989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05B212-FF2D-EB47-851E-489CE0E355EC}" type="slidenum">
              <a:rPr lang="en-US" smtClean="0"/>
              <a:t>14</a:t>
            </a:fld>
            <a:endParaRPr lang="en-US"/>
          </a:p>
        </p:txBody>
      </p:sp>
    </p:spTree>
    <p:extLst>
      <p:ext uri="{BB962C8B-B14F-4D97-AF65-F5344CB8AC3E}">
        <p14:creationId xmlns:p14="http://schemas.microsoft.com/office/powerpoint/2010/main" val="53274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05B212-FF2D-EB47-851E-489CE0E355EC}" type="slidenum">
              <a:rPr lang="en-US" smtClean="0"/>
              <a:t>15</a:t>
            </a:fld>
            <a:endParaRPr lang="en-US"/>
          </a:p>
        </p:txBody>
      </p:sp>
    </p:spTree>
    <p:extLst>
      <p:ext uri="{BB962C8B-B14F-4D97-AF65-F5344CB8AC3E}">
        <p14:creationId xmlns:p14="http://schemas.microsoft.com/office/powerpoint/2010/main" val="203754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A05B212-FF2D-EB47-851E-489CE0E355EC}" type="slidenum">
              <a:rPr lang="en-US" smtClean="0"/>
              <a:t>16</a:t>
            </a:fld>
            <a:endParaRPr lang="en-US"/>
          </a:p>
        </p:txBody>
      </p:sp>
    </p:spTree>
    <p:extLst>
      <p:ext uri="{BB962C8B-B14F-4D97-AF65-F5344CB8AC3E}">
        <p14:creationId xmlns:p14="http://schemas.microsoft.com/office/powerpoint/2010/main" val="2145286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4FB6A-23E5-CD4A-AF6A-A6824072F24D}" type="datetimeFigureOut">
              <a:rPr lang="en-US" smtClean="0"/>
              <a:t>12/30/2017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FB6A-23E5-CD4A-AF6A-A6824072F24D}" type="datetimeFigureOut">
              <a:rPr lang="en-US" smtClean="0"/>
              <a:t>12/30/2017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FB6A-23E5-CD4A-AF6A-A6824072F24D}" type="datetimeFigureOut">
              <a:rPr lang="en-US" smtClean="0"/>
              <a:t>12/30/2017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94FB6A-23E5-CD4A-AF6A-A6824072F24D}" type="datetimeFigureOut">
              <a:rPr lang="en-US" smtClean="0"/>
              <a:t>12/30/2017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94FB6A-23E5-CD4A-AF6A-A6824072F24D}" type="datetimeFigureOut">
              <a:rPr lang="en-US" smtClean="0"/>
              <a:t>12/30/2017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94FB6A-23E5-CD4A-AF6A-A6824072F24D}" type="datetimeFigureOut">
              <a:rPr lang="en-US" smtClean="0"/>
              <a:t>12/30/2017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94FB6A-23E5-CD4A-AF6A-A6824072F24D}" type="datetimeFigureOut">
              <a:rPr lang="en-US" smtClean="0"/>
              <a:t>12/30/2017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94FB6A-23E5-CD4A-AF6A-A6824072F24D}" type="datetimeFigureOut">
              <a:rPr lang="en-US" smtClean="0"/>
              <a:t>12/30/2017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94FB6A-23E5-CD4A-AF6A-A6824072F24D}" type="datetimeFigureOut">
              <a:rPr lang="en-US" smtClean="0"/>
              <a:t>12/30/2017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94FB6A-23E5-CD4A-AF6A-A6824072F24D}" type="datetimeFigureOut">
              <a:rPr lang="en-US" smtClean="0"/>
              <a:t>12/30/2017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94FB6A-23E5-CD4A-AF6A-A6824072F24D}" type="datetimeFigureOut">
              <a:rPr lang="en-US" smtClean="0"/>
              <a:t>12/30/2017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AB03E4-B320-5C47-A05D-B3A45D1FE11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4FB6A-23E5-CD4A-AF6A-A6824072F24D}" type="datetimeFigureOut">
              <a:rPr lang="en-US" smtClean="0"/>
              <a:t>12/30/2017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AB03E4-B320-5C47-A05D-B3A45D1FE112}" type="slidenum">
              <a:rPr lang="en-US" smtClean="0"/>
              <a:t>‹#›</a:t>
            </a:fld>
            <a:endParaRPr lang="en-US"/>
          </a:p>
        </p:txBody>
      </p:sp>
    </p:spTree>
    <p:extLst>
      <p:ext uri="{BB962C8B-B14F-4D97-AF65-F5344CB8AC3E}">
        <p14:creationId xmlns:p14="http://schemas.microsoft.com/office/powerpoint/2010/main" val="99326203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1376289" y="1465605"/>
            <a:ext cx="9439422" cy="3615397"/>
          </a:xfrm>
          <a:prstGeom prst="rect">
            <a:avLst/>
          </a:prstGeom>
          <a:ln w="539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9600" spc="800" dirty="0">
                <a:solidFill>
                  <a:schemeClr val="accent2"/>
                </a:solidFill>
                <a:latin typeface="Cambria Math" charset="0"/>
                <a:ea typeface="Cambria Math" charset="0"/>
                <a:cs typeface="Cambria Math" charset="0"/>
              </a:rPr>
              <a:t>REKTAURANT</a:t>
            </a:r>
            <a:r>
              <a:rPr lang="en-US" sz="9600" spc="800" dirty="0">
                <a:latin typeface="Cambria Math" charset="0"/>
                <a:ea typeface="Cambria Math" charset="0"/>
                <a:cs typeface="Cambria Math" charset="0"/>
              </a:rPr>
              <a:t> </a:t>
            </a:r>
          </a:p>
          <a:p>
            <a:pPr algn="ctr"/>
            <a:endParaRPr lang="en-US" sz="2000" dirty="0"/>
          </a:p>
          <a:p>
            <a:pPr algn="ctr"/>
            <a:r>
              <a:rPr lang="en-US" sz="2000" dirty="0"/>
              <a:t>Augmented Reality Food Menu</a:t>
            </a:r>
          </a:p>
        </p:txBody>
      </p:sp>
      <p:cxnSp>
        <p:nvCxnSpPr>
          <p:cNvPr id="9" name="Straight Connector 8"/>
          <p:cNvCxnSpPr/>
          <p:nvPr/>
        </p:nvCxnSpPr>
        <p:spPr>
          <a:xfrm>
            <a:off x="3094892" y="3727939"/>
            <a:ext cx="6231988" cy="0"/>
          </a:xfrm>
          <a:prstGeom prst="line">
            <a:avLst/>
          </a:prstGeom>
          <a:ln w="539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84870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0352" y="186266"/>
            <a:ext cx="9144000" cy="919163"/>
          </a:xfrm>
        </p:spPr>
        <p:txBody>
          <a:bodyPr/>
          <a:lstStyle/>
          <a:p>
            <a:r>
              <a:rPr lang="en-US" dirty="0"/>
              <a:t>Use-case Model</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99" y="1354667"/>
            <a:ext cx="11922726" cy="5181599"/>
          </a:xfrm>
          <a:prstGeom prst="rect">
            <a:avLst/>
          </a:prstGeom>
        </p:spPr>
      </p:pic>
    </p:spTree>
    <p:extLst>
      <p:ext uri="{BB962C8B-B14F-4D97-AF65-F5344CB8AC3E}">
        <p14:creationId xmlns:p14="http://schemas.microsoft.com/office/powerpoint/2010/main" val="903130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fontScale="90000"/>
          </a:bodyPr>
          <a:lstStyle/>
          <a:p>
            <a:r>
              <a:rPr lang="en-US" dirty="0"/>
              <a:t>Non-functional Requirements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8599" y="1524000"/>
            <a:ext cx="10347506" cy="4401205"/>
          </a:xfrm>
          <a:prstGeom prst="rect">
            <a:avLst/>
          </a:prstGeom>
          <a:noFill/>
        </p:spPr>
        <p:txBody>
          <a:bodyPr wrap="square" rtlCol="0">
            <a:spAutoFit/>
          </a:bodyPr>
          <a:lstStyle/>
          <a:p>
            <a:pPr marL="285750" lvl="0" indent="-285750">
              <a:buFont typeface="Arial" charset="0"/>
              <a:buChar char="•"/>
            </a:pPr>
            <a:r>
              <a:rPr lang="en-US" sz="2800" dirty="0"/>
              <a:t>Easy to use: </a:t>
            </a:r>
            <a:r>
              <a:rPr lang="en-US" sz="2800" b="1" i="1" dirty="0"/>
              <a:t>clear, simple UI</a:t>
            </a:r>
            <a:r>
              <a:rPr lang="en-US" sz="2800" dirty="0"/>
              <a:t> (not too many buttons)</a:t>
            </a:r>
          </a:p>
          <a:p>
            <a:pPr marL="285750" lvl="0" indent="-285750">
              <a:buFont typeface="Arial" charset="0"/>
              <a:buChar char="•"/>
            </a:pPr>
            <a:endParaRPr lang="en-US" sz="2800" dirty="0"/>
          </a:p>
          <a:p>
            <a:pPr marL="285750" lvl="0" indent="-285750">
              <a:buFont typeface="Arial" charset="0"/>
              <a:buChar char="•"/>
            </a:pPr>
            <a:r>
              <a:rPr lang="en-US" sz="2800" dirty="0"/>
              <a:t> Maintainable: take advantage of </a:t>
            </a:r>
            <a:r>
              <a:rPr lang="en-US" sz="2800" b="1" i="1" dirty="0"/>
              <a:t>OOP </a:t>
            </a:r>
          </a:p>
          <a:p>
            <a:pPr marL="285750" lvl="0" indent="-285750">
              <a:buFont typeface="Arial" charset="0"/>
              <a:buChar char="•"/>
            </a:pPr>
            <a:endParaRPr lang="en-US" sz="2800" dirty="0"/>
          </a:p>
          <a:p>
            <a:pPr marL="285750" lvl="0" indent="-285750">
              <a:buFont typeface="Arial" charset="0"/>
              <a:buChar char="•"/>
            </a:pPr>
            <a:r>
              <a:rPr lang="en-US" sz="2800" dirty="0"/>
              <a:t>There should be </a:t>
            </a:r>
            <a:r>
              <a:rPr lang="en-US" sz="2800" b="1" i="1" dirty="0"/>
              <a:t>2-second delay</a:t>
            </a:r>
            <a:r>
              <a:rPr lang="en-US" sz="2800" dirty="0"/>
              <a:t> when scanning picture for displaying 3D models</a:t>
            </a:r>
          </a:p>
          <a:p>
            <a:pPr marL="285750" lvl="0" indent="-285750">
              <a:buFont typeface="Arial" charset="0"/>
              <a:buChar char="•"/>
            </a:pPr>
            <a:endParaRPr lang="en-US" sz="2800" dirty="0"/>
          </a:p>
          <a:p>
            <a:pPr marL="285750" lvl="0" indent="-285750">
              <a:buFont typeface="Arial" charset="0"/>
              <a:buChar char="•"/>
            </a:pPr>
            <a:r>
              <a:rPr lang="en-US" sz="2800" dirty="0"/>
              <a:t>Mouth-watering food models</a:t>
            </a:r>
          </a:p>
          <a:p>
            <a:pPr marL="285750" lvl="0" indent="-285750">
              <a:buFont typeface="Arial" charset="0"/>
              <a:buChar char="•"/>
            </a:pPr>
            <a:endParaRPr lang="en-US" sz="2800" dirty="0"/>
          </a:p>
          <a:p>
            <a:pPr marL="285750" lvl="0" indent="-285750">
              <a:buFont typeface="Arial" charset="0"/>
              <a:buChar char="•"/>
            </a:pPr>
            <a:r>
              <a:rPr lang="en-US" sz="2800" b="1" i="1" dirty="0"/>
              <a:t>Simplify the work</a:t>
            </a:r>
            <a:r>
              <a:rPr lang="en-US" sz="2800" dirty="0"/>
              <a:t> of Chef and Waiter: no more than </a:t>
            </a:r>
            <a:r>
              <a:rPr lang="en-US" sz="2800"/>
              <a:t>3 steps</a:t>
            </a:r>
            <a:endParaRPr lang="en-US" sz="2800" dirty="0"/>
          </a:p>
        </p:txBody>
      </p:sp>
    </p:spTree>
    <p:extLst>
      <p:ext uri="{BB962C8B-B14F-4D97-AF65-F5344CB8AC3E}">
        <p14:creationId xmlns:p14="http://schemas.microsoft.com/office/powerpoint/2010/main" val="49801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fontScale="90000"/>
          </a:bodyPr>
          <a:lstStyle/>
          <a:p>
            <a:r>
              <a:rPr lang="en-US" dirty="0"/>
              <a:t>Architecture </a:t>
            </a:r>
            <a:r>
              <a:rPr lang="mr-IN" dirty="0"/>
              <a:t>–</a:t>
            </a:r>
            <a:r>
              <a:rPr lang="en-US" dirty="0"/>
              <a:t> Deployment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882" t="1765" r="84433" b="71406"/>
          <a:stretch/>
        </p:blipFill>
        <p:spPr>
          <a:xfrm>
            <a:off x="2971512" y="5162857"/>
            <a:ext cx="1477107" cy="150524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534" y="1148550"/>
            <a:ext cx="4632464" cy="1584472"/>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82" t="1765" r="84433" b="71406"/>
          <a:stretch/>
        </p:blipFill>
        <p:spPr>
          <a:xfrm>
            <a:off x="1323751" y="5121361"/>
            <a:ext cx="1477107" cy="1505243"/>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882" t="1765" r="84433" b="71406"/>
          <a:stretch/>
        </p:blipFill>
        <p:spPr>
          <a:xfrm>
            <a:off x="4619273" y="5162857"/>
            <a:ext cx="1477107" cy="1505243"/>
          </a:xfrm>
          <a:prstGeom prst="rect">
            <a:avLst/>
          </a:prstGeom>
        </p:spPr>
      </p:pic>
      <p:sp>
        <p:nvSpPr>
          <p:cNvPr id="9" name="TextBox 8"/>
          <p:cNvSpPr txBox="1"/>
          <p:nvPr/>
        </p:nvSpPr>
        <p:spPr>
          <a:xfrm>
            <a:off x="3741805" y="2389483"/>
            <a:ext cx="1901814" cy="954107"/>
          </a:xfrm>
          <a:prstGeom prst="rect">
            <a:avLst/>
          </a:prstGeom>
          <a:noFill/>
        </p:spPr>
        <p:txBody>
          <a:bodyPr wrap="square" rtlCol="0">
            <a:spAutoFit/>
          </a:bodyPr>
          <a:lstStyle/>
          <a:p>
            <a:pPr algn="ctr"/>
            <a:r>
              <a:rPr lang="en-US" sz="2800" dirty="0"/>
              <a:t>Push </a:t>
            </a:r>
          </a:p>
          <a:p>
            <a:pPr algn="ctr"/>
            <a:r>
              <a:rPr lang="en-US" sz="2800" dirty="0"/>
              <a:t>information</a:t>
            </a:r>
          </a:p>
        </p:txBody>
      </p:sp>
      <p:grpSp>
        <p:nvGrpSpPr>
          <p:cNvPr id="10" name="Group 9"/>
          <p:cNvGrpSpPr/>
          <p:nvPr/>
        </p:nvGrpSpPr>
        <p:grpSpPr>
          <a:xfrm rot="16200000">
            <a:off x="3274750" y="1154154"/>
            <a:ext cx="1017432" cy="3467719"/>
            <a:chOff x="2489981" y="1883214"/>
            <a:chExt cx="1477108" cy="3467719"/>
          </a:xfrm>
        </p:grpSpPr>
        <p:cxnSp>
          <p:nvCxnSpPr>
            <p:cNvPr id="11" name="Straight Connector 10"/>
            <p:cNvCxnSpPr/>
            <p:nvPr/>
          </p:nvCxnSpPr>
          <p:spPr>
            <a:xfrm>
              <a:off x="2489982" y="1883214"/>
              <a:ext cx="0" cy="3467719"/>
            </a:xfrm>
            <a:prstGeom prst="line">
              <a:avLst/>
            </a:prstGeom>
            <a:ln w="38100"/>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a:off x="2489981" y="3544877"/>
              <a:ext cx="147710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pic>
        <p:nvPicPr>
          <p:cNvPr id="13" name="Picture 1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18204" y="4755798"/>
            <a:ext cx="337307" cy="337307"/>
          </a:xfrm>
          <a:prstGeom prst="rect">
            <a:avLst/>
          </a:prstGeom>
          <a:noFill/>
          <a:ln>
            <a:noFill/>
          </a:ln>
        </p:spPr>
      </p:pic>
      <p:cxnSp>
        <p:nvCxnSpPr>
          <p:cNvPr id="14" name="Straight Arrow Connector 13"/>
          <p:cNvCxnSpPr/>
          <p:nvPr/>
        </p:nvCxnSpPr>
        <p:spPr>
          <a:xfrm>
            <a:off x="2062305" y="3404371"/>
            <a:ext cx="2406" cy="104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p:cNvSpPr txBox="1"/>
          <p:nvPr/>
        </p:nvSpPr>
        <p:spPr>
          <a:xfrm>
            <a:off x="1516957" y="4345897"/>
            <a:ext cx="4529211" cy="523220"/>
          </a:xfrm>
          <a:prstGeom prst="rect">
            <a:avLst/>
          </a:prstGeom>
          <a:noFill/>
        </p:spPr>
        <p:txBody>
          <a:bodyPr wrap="square" rtlCol="0">
            <a:spAutoFit/>
          </a:bodyPr>
          <a:lstStyle/>
          <a:p>
            <a:pPr algn="ctr"/>
            <a:r>
              <a:rPr lang="en-US" sz="2800" dirty="0"/>
              <a:t>Synchronize </a:t>
            </a:r>
            <a:r>
              <a:rPr lang="en-US" sz="2800"/>
              <a:t>across devices</a:t>
            </a:r>
            <a:endParaRPr lang="en-US" sz="2800" dirty="0"/>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46331" t="14827" r="28540" b="9015"/>
          <a:stretch/>
        </p:blipFill>
        <p:spPr>
          <a:xfrm>
            <a:off x="10271692" y="1515709"/>
            <a:ext cx="1127051" cy="1020726"/>
          </a:xfrm>
          <a:prstGeom prst="rect">
            <a:avLst/>
          </a:prstGeom>
        </p:spPr>
      </p:pic>
      <p:cxnSp>
        <p:nvCxnSpPr>
          <p:cNvPr id="17" name="Straight Arrow Connector 16"/>
          <p:cNvCxnSpPr/>
          <p:nvPr/>
        </p:nvCxnSpPr>
        <p:spPr>
          <a:xfrm>
            <a:off x="5686037" y="2026072"/>
            <a:ext cx="4624166"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6046168" y="2046955"/>
            <a:ext cx="4350198" cy="1077218"/>
          </a:xfrm>
          <a:prstGeom prst="rect">
            <a:avLst/>
          </a:prstGeom>
          <a:noFill/>
        </p:spPr>
        <p:txBody>
          <a:bodyPr wrap="square" rtlCol="0">
            <a:spAutoFit/>
          </a:bodyPr>
          <a:lstStyle/>
          <a:p>
            <a:pPr algn="ctr"/>
            <a:r>
              <a:rPr lang="en-US" sz="3200" dirty="0"/>
              <a:t>Handle some functions on </a:t>
            </a:r>
            <a:r>
              <a:rPr lang="en-US" sz="3200"/>
              <a:t>data changes</a:t>
            </a:r>
            <a:endParaRPr lang="en-US" sz="3200" dirty="0"/>
          </a:p>
        </p:txBody>
      </p:sp>
      <p:cxnSp>
        <p:nvCxnSpPr>
          <p:cNvPr id="19" name="Straight Arrow Connector 18"/>
          <p:cNvCxnSpPr/>
          <p:nvPr/>
        </p:nvCxnSpPr>
        <p:spPr>
          <a:xfrm>
            <a:off x="3710067" y="3398939"/>
            <a:ext cx="2406" cy="104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5514317" y="3396728"/>
            <a:ext cx="2406" cy="104060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541413" y="4787811"/>
            <a:ext cx="337307" cy="337307"/>
          </a:xfrm>
          <a:prstGeom prst="rect">
            <a:avLst/>
          </a:prstGeom>
          <a:noFill/>
          <a:ln>
            <a:noFill/>
          </a:ln>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345664" y="4755799"/>
            <a:ext cx="337307" cy="337307"/>
          </a:xfrm>
          <a:prstGeom prst="rect">
            <a:avLst/>
          </a:prstGeom>
          <a:noFill/>
          <a:ln>
            <a:noFill/>
          </a:ln>
        </p:spPr>
      </p:pic>
    </p:spTree>
    <p:extLst>
      <p:ext uri="{BB962C8B-B14F-4D97-AF65-F5344CB8AC3E}">
        <p14:creationId xmlns:p14="http://schemas.microsoft.com/office/powerpoint/2010/main" val="982946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Overview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152" y="1178581"/>
            <a:ext cx="7392400" cy="5508662"/>
          </a:xfrm>
          <a:prstGeom prst="rect">
            <a:avLst/>
          </a:prstGeom>
        </p:spPr>
      </p:pic>
    </p:spTree>
    <p:extLst>
      <p:ext uri="{BB962C8B-B14F-4D97-AF65-F5344CB8AC3E}">
        <p14:creationId xmlns:p14="http://schemas.microsoft.com/office/powerpoint/2010/main" val="137954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Logical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930" y="2653024"/>
            <a:ext cx="7057384" cy="2376176"/>
          </a:xfrm>
          <a:prstGeom prst="rect">
            <a:avLst/>
          </a:prstGeom>
        </p:spPr>
      </p:pic>
      <p:sp>
        <p:nvSpPr>
          <p:cNvPr id="6" name="TextBox 5"/>
          <p:cNvSpPr txBox="1"/>
          <p:nvPr/>
        </p:nvSpPr>
        <p:spPr>
          <a:xfrm>
            <a:off x="4025808" y="1721766"/>
            <a:ext cx="4133088" cy="523220"/>
          </a:xfrm>
          <a:prstGeom prst="rect">
            <a:avLst/>
          </a:prstGeom>
          <a:noFill/>
        </p:spPr>
        <p:txBody>
          <a:bodyPr wrap="square" rtlCol="0">
            <a:spAutoFit/>
          </a:bodyPr>
          <a:lstStyle/>
          <a:p>
            <a:pPr algn="ctr"/>
            <a:r>
              <a:rPr lang="en-US" sz="2800" b="1" dirty="0" err="1"/>
              <a:t>AuthenticationComponent</a:t>
            </a:r>
            <a:endParaRPr lang="en-US" sz="2800" b="1" dirty="0"/>
          </a:p>
        </p:txBody>
      </p:sp>
    </p:spTree>
    <p:extLst>
      <p:ext uri="{BB962C8B-B14F-4D97-AF65-F5344CB8AC3E}">
        <p14:creationId xmlns:p14="http://schemas.microsoft.com/office/powerpoint/2010/main" val="626743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Logical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025808" y="1721766"/>
            <a:ext cx="4133088" cy="523220"/>
          </a:xfrm>
          <a:prstGeom prst="rect">
            <a:avLst/>
          </a:prstGeom>
          <a:noFill/>
        </p:spPr>
        <p:txBody>
          <a:bodyPr wrap="square" rtlCol="0">
            <a:spAutoFit/>
          </a:bodyPr>
          <a:lstStyle/>
          <a:p>
            <a:pPr algn="ctr"/>
            <a:r>
              <a:rPr lang="en-US" sz="2800" b="1" dirty="0" err="1"/>
              <a:t>HomeScreenComponent</a:t>
            </a:r>
            <a:endParaRPr lang="en-US" sz="28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930" y="2653024"/>
            <a:ext cx="7057384" cy="237617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2294" y="2653023"/>
            <a:ext cx="7143020" cy="2376177"/>
          </a:xfrm>
          <a:prstGeom prst="rect">
            <a:avLst/>
          </a:prstGeom>
        </p:spPr>
      </p:pic>
    </p:spTree>
    <p:extLst>
      <p:ext uri="{BB962C8B-B14F-4D97-AF65-F5344CB8AC3E}">
        <p14:creationId xmlns:p14="http://schemas.microsoft.com/office/powerpoint/2010/main" val="1360905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Logical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84" y="1251571"/>
            <a:ext cx="11543592" cy="5126503"/>
          </a:xfrm>
          <a:prstGeom prst="rect">
            <a:avLst/>
          </a:prstGeom>
        </p:spPr>
      </p:pic>
      <p:sp>
        <p:nvSpPr>
          <p:cNvPr id="6" name="TextBox 5"/>
          <p:cNvSpPr txBox="1"/>
          <p:nvPr/>
        </p:nvSpPr>
        <p:spPr>
          <a:xfrm>
            <a:off x="3739704" y="1721766"/>
            <a:ext cx="4133088" cy="523220"/>
          </a:xfrm>
          <a:prstGeom prst="rect">
            <a:avLst/>
          </a:prstGeom>
          <a:noFill/>
        </p:spPr>
        <p:txBody>
          <a:bodyPr wrap="square" rtlCol="0">
            <a:spAutoFit/>
          </a:bodyPr>
          <a:lstStyle/>
          <a:p>
            <a:pPr algn="ctr"/>
            <a:r>
              <a:rPr lang="en-US" sz="2800" b="1" dirty="0" err="1"/>
              <a:t>MenuARComponent</a:t>
            </a:r>
            <a:endParaRPr lang="en-US" sz="2800" b="1" dirty="0"/>
          </a:p>
        </p:txBody>
      </p:sp>
    </p:spTree>
    <p:extLst>
      <p:ext uri="{BB962C8B-B14F-4D97-AF65-F5344CB8AC3E}">
        <p14:creationId xmlns:p14="http://schemas.microsoft.com/office/powerpoint/2010/main" val="1319641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Logical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206" y="1250649"/>
            <a:ext cx="9111753" cy="5507324"/>
          </a:xfrm>
          <a:prstGeom prst="rect">
            <a:avLst/>
          </a:prstGeom>
        </p:spPr>
      </p:pic>
      <p:sp>
        <p:nvSpPr>
          <p:cNvPr id="5" name="TextBox 4"/>
          <p:cNvSpPr txBox="1"/>
          <p:nvPr/>
        </p:nvSpPr>
        <p:spPr>
          <a:xfrm>
            <a:off x="3675888" y="1501372"/>
            <a:ext cx="4133088" cy="523220"/>
          </a:xfrm>
          <a:prstGeom prst="rect">
            <a:avLst/>
          </a:prstGeom>
          <a:noFill/>
        </p:spPr>
        <p:txBody>
          <a:bodyPr wrap="square" rtlCol="0">
            <a:spAutoFit/>
          </a:bodyPr>
          <a:lstStyle/>
          <a:p>
            <a:pPr algn="ctr"/>
            <a:r>
              <a:rPr lang="en-US" sz="2800" b="1" dirty="0" err="1"/>
              <a:t>MenuComponent</a:t>
            </a:r>
            <a:endParaRPr lang="en-US" sz="2800" b="1" dirty="0"/>
          </a:p>
        </p:txBody>
      </p:sp>
    </p:spTree>
    <p:extLst>
      <p:ext uri="{BB962C8B-B14F-4D97-AF65-F5344CB8AC3E}">
        <p14:creationId xmlns:p14="http://schemas.microsoft.com/office/powerpoint/2010/main" val="212231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Architecture </a:t>
            </a:r>
            <a:r>
              <a:rPr lang="mr-IN" dirty="0"/>
              <a:t>–</a:t>
            </a:r>
            <a:r>
              <a:rPr lang="en-US" dirty="0"/>
              <a:t> Logical View</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39704" y="1721766"/>
            <a:ext cx="4133088" cy="523220"/>
          </a:xfrm>
          <a:prstGeom prst="rect">
            <a:avLst/>
          </a:prstGeom>
          <a:noFill/>
        </p:spPr>
        <p:txBody>
          <a:bodyPr wrap="square" rtlCol="0">
            <a:spAutoFit/>
          </a:bodyPr>
          <a:lstStyle/>
          <a:p>
            <a:pPr algn="ctr"/>
            <a:r>
              <a:rPr lang="en-US" sz="2800" b="1" dirty="0" err="1"/>
              <a:t>StaffComponent</a:t>
            </a:r>
            <a:endParaRPr lang="en-US" sz="280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758" y="2450592"/>
            <a:ext cx="10715802" cy="3698240"/>
          </a:xfrm>
          <a:prstGeom prst="rect">
            <a:avLst/>
          </a:prstGeom>
        </p:spPr>
      </p:pic>
    </p:spTree>
    <p:extLst>
      <p:ext uri="{BB962C8B-B14F-4D97-AF65-F5344CB8AC3E}">
        <p14:creationId xmlns:p14="http://schemas.microsoft.com/office/powerpoint/2010/main" val="1525249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Technologies Used</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734" y="1447800"/>
            <a:ext cx="5208969" cy="13970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7385" y="2997200"/>
            <a:ext cx="4632464" cy="158447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3694" y="4205185"/>
            <a:ext cx="4504652" cy="2364943"/>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6358" y="4079028"/>
            <a:ext cx="2617259" cy="2617259"/>
          </a:xfrm>
          <a:prstGeom prst="rect">
            <a:avLst/>
          </a:prstGeom>
        </p:spPr>
      </p:pic>
    </p:spTree>
    <p:extLst>
      <p:ext uri="{BB962C8B-B14F-4D97-AF65-F5344CB8AC3E}">
        <p14:creationId xmlns:p14="http://schemas.microsoft.com/office/powerpoint/2010/main" val="1330560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F8C2F68-E6C2-4AD3-A0FA-95894D1500A9}"/>
              </a:ext>
            </a:extLst>
          </p:cNvPr>
          <p:cNvPicPr>
            <a:picLocks noChangeAspect="1"/>
          </p:cNvPicPr>
          <p:nvPr/>
        </p:nvPicPr>
        <p:blipFill>
          <a:blip r:embed="rId3"/>
          <a:stretch>
            <a:fillRect/>
          </a:stretch>
        </p:blipFill>
        <p:spPr>
          <a:xfrm>
            <a:off x="-336290" y="-626823"/>
            <a:ext cx="12769755" cy="8412303"/>
          </a:xfrm>
          <a:prstGeom prst="rect">
            <a:avLst/>
          </a:prstGeom>
        </p:spPr>
      </p:pic>
    </p:spTree>
    <p:extLst>
      <p:ext uri="{BB962C8B-B14F-4D97-AF65-F5344CB8AC3E}">
        <p14:creationId xmlns:p14="http://schemas.microsoft.com/office/powerpoint/2010/main" val="1662971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 Environments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83734" y="1484289"/>
            <a:ext cx="6299200" cy="584775"/>
          </a:xfrm>
          <a:prstGeom prst="rect">
            <a:avLst/>
          </a:prstGeom>
          <a:noFill/>
        </p:spPr>
        <p:txBody>
          <a:bodyPr wrap="square" rtlCol="0">
            <a:spAutoFit/>
          </a:bodyPr>
          <a:lstStyle/>
          <a:p>
            <a:pPr marL="457200" indent="-457200">
              <a:buFont typeface="Arial" charset="0"/>
              <a:buChar char="•"/>
            </a:pPr>
            <a:r>
              <a:rPr lang="en-US" sz="3200" b="1" dirty="0"/>
              <a:t>Hardware Requirements</a:t>
            </a:r>
          </a:p>
        </p:txBody>
      </p:sp>
      <p:sp>
        <p:nvSpPr>
          <p:cNvPr id="7" name="TextBox 6"/>
          <p:cNvSpPr txBox="1"/>
          <p:nvPr/>
        </p:nvSpPr>
        <p:spPr>
          <a:xfrm>
            <a:off x="2087618" y="2684990"/>
            <a:ext cx="8009467" cy="2554545"/>
          </a:xfrm>
          <a:prstGeom prst="rect">
            <a:avLst/>
          </a:prstGeom>
          <a:noFill/>
        </p:spPr>
        <p:txBody>
          <a:bodyPr wrap="square" rtlCol="0">
            <a:spAutoFit/>
          </a:bodyPr>
          <a:lstStyle/>
          <a:p>
            <a:pPr marL="457200" indent="-457200">
              <a:buFontTx/>
              <a:buChar char="-"/>
            </a:pPr>
            <a:r>
              <a:rPr lang="en-US" sz="3200" dirty="0"/>
              <a:t>Operating system: Android 5.1 and above</a:t>
            </a:r>
          </a:p>
          <a:p>
            <a:pPr marL="457200" indent="-457200">
              <a:buFontTx/>
              <a:buChar char="-"/>
            </a:pPr>
            <a:endParaRPr lang="en-US" sz="3200" dirty="0"/>
          </a:p>
          <a:p>
            <a:pPr marL="457200" indent="-457200">
              <a:buFontTx/>
              <a:buChar char="-"/>
            </a:pPr>
            <a:r>
              <a:rPr lang="en-US" sz="3200" dirty="0"/>
              <a:t>Have Internet connection</a:t>
            </a:r>
          </a:p>
          <a:p>
            <a:pPr marL="457200" indent="-457200">
              <a:buFontTx/>
              <a:buChar char="-"/>
            </a:pPr>
            <a:endParaRPr lang="en-US" sz="3200" dirty="0"/>
          </a:p>
          <a:p>
            <a:r>
              <a:rPr lang="en-US" sz="3200" dirty="0"/>
              <a:t>-    RAM &gt; 1GB</a:t>
            </a:r>
          </a:p>
        </p:txBody>
      </p:sp>
    </p:spTree>
    <p:extLst>
      <p:ext uri="{BB962C8B-B14F-4D97-AF65-F5344CB8AC3E}">
        <p14:creationId xmlns:p14="http://schemas.microsoft.com/office/powerpoint/2010/main" val="1292905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 Environments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13390968"/>
              </p:ext>
            </p:extLst>
          </p:nvPr>
        </p:nvGraphicFramePr>
        <p:xfrm>
          <a:off x="572734" y="2193925"/>
          <a:ext cx="11039236" cy="4389120"/>
        </p:xfrm>
        <a:graphic>
          <a:graphicData uri="http://schemas.openxmlformats.org/drawingml/2006/table">
            <a:tbl>
              <a:tblPr firstRow="1" bandRow="1">
                <a:tableStyleId>{5C22544A-7EE6-4342-B048-85BDC9FD1C3A}</a:tableStyleId>
              </a:tblPr>
              <a:tblGrid>
                <a:gridCol w="1896534">
                  <a:extLst>
                    <a:ext uri="{9D8B030D-6E8A-4147-A177-3AD203B41FA5}">
                      <a16:colId xmlns:a16="http://schemas.microsoft.com/office/drawing/2014/main" val="20000"/>
                    </a:ext>
                  </a:extLst>
                </a:gridCol>
                <a:gridCol w="3623084">
                  <a:extLst>
                    <a:ext uri="{9D8B030D-6E8A-4147-A177-3AD203B41FA5}">
                      <a16:colId xmlns:a16="http://schemas.microsoft.com/office/drawing/2014/main" val="20001"/>
                    </a:ext>
                  </a:extLst>
                </a:gridCol>
                <a:gridCol w="2759809">
                  <a:extLst>
                    <a:ext uri="{9D8B030D-6E8A-4147-A177-3AD203B41FA5}">
                      <a16:colId xmlns:a16="http://schemas.microsoft.com/office/drawing/2014/main" val="20002"/>
                    </a:ext>
                  </a:extLst>
                </a:gridCol>
                <a:gridCol w="2759809">
                  <a:extLst>
                    <a:ext uri="{9D8B030D-6E8A-4147-A177-3AD203B41FA5}">
                      <a16:colId xmlns:a16="http://schemas.microsoft.com/office/drawing/2014/main" val="20003"/>
                    </a:ext>
                  </a:extLst>
                </a:gridCol>
              </a:tblGrid>
              <a:tr h="427892">
                <a:tc>
                  <a:txBody>
                    <a:bodyPr/>
                    <a:lstStyle/>
                    <a:p>
                      <a:r>
                        <a:rPr lang="en-US" sz="2400" dirty="0"/>
                        <a:t>Software Name</a:t>
                      </a:r>
                    </a:p>
                  </a:txBody>
                  <a:tcPr/>
                </a:tc>
                <a:tc>
                  <a:txBody>
                    <a:bodyPr/>
                    <a:lstStyle/>
                    <a:p>
                      <a:r>
                        <a:rPr lang="en-US" sz="2400" dirty="0"/>
                        <a:t>Purpose</a:t>
                      </a:r>
                    </a:p>
                  </a:txBody>
                  <a:tcPr/>
                </a:tc>
                <a:tc>
                  <a:txBody>
                    <a:bodyPr/>
                    <a:lstStyle/>
                    <a:p>
                      <a:r>
                        <a:rPr lang="en-US" sz="2400" dirty="0"/>
                        <a:t>Version</a:t>
                      </a:r>
                    </a:p>
                  </a:txBody>
                  <a:tcPr/>
                </a:tc>
                <a:tc>
                  <a:txBody>
                    <a:bodyPr/>
                    <a:lstStyle/>
                    <a:p>
                      <a:r>
                        <a:rPr lang="en-US" sz="2400" dirty="0"/>
                        <a:t>Type and Other Notes</a:t>
                      </a:r>
                    </a:p>
                  </a:txBody>
                  <a:tcPr/>
                </a:tc>
                <a:extLst>
                  <a:ext uri="{0D108BD9-81ED-4DB2-BD59-A6C34878D82A}">
                    <a16:rowId xmlns:a16="http://schemas.microsoft.com/office/drawing/2014/main" val="10000"/>
                  </a:ext>
                </a:extLst>
              </a:tr>
              <a:tr h="1055077">
                <a:tc>
                  <a:txBody>
                    <a:bodyPr/>
                    <a:lstStyle/>
                    <a:p>
                      <a:r>
                        <a:rPr lang="en-US" sz="2400" dirty="0"/>
                        <a:t>Windows OS</a:t>
                      </a:r>
                    </a:p>
                  </a:txBody>
                  <a:tcPr/>
                </a:tc>
                <a:tc>
                  <a:txBody>
                    <a:bodyPr/>
                    <a:lstStyle/>
                    <a:p>
                      <a:r>
                        <a:rPr lang="en-US" sz="2400" dirty="0"/>
                        <a:t>Run Unity-built-in </a:t>
                      </a:r>
                      <a:r>
                        <a:rPr lang="en-US" sz="2400" dirty="0" err="1"/>
                        <a:t>UITest</a:t>
                      </a:r>
                      <a:r>
                        <a:rPr lang="en-US" sz="2400" dirty="0"/>
                        <a:t> Automation package for testing</a:t>
                      </a:r>
                    </a:p>
                  </a:txBody>
                  <a:tcPr/>
                </a:tc>
                <a:tc>
                  <a:txBody>
                    <a:bodyPr/>
                    <a:lstStyle/>
                    <a:p>
                      <a:r>
                        <a:rPr lang="en-US" sz="2400" kern="1200" dirty="0">
                          <a:solidFill>
                            <a:schemeClr val="dk1"/>
                          </a:solidFill>
                          <a:effectLst/>
                          <a:latin typeface="+mn-lt"/>
                          <a:ea typeface="+mn-ea"/>
                          <a:cs typeface="+mn-cs"/>
                        </a:rPr>
                        <a:t>10, 64-bit</a:t>
                      </a:r>
                      <a:r>
                        <a:rPr lang="en-US" sz="2400" dirty="0">
                          <a:effectLst/>
                        </a:rPr>
                        <a:t> </a:t>
                      </a:r>
                      <a:endParaRPr lang="en-US" sz="2400" dirty="0"/>
                    </a:p>
                  </a:txBody>
                  <a:tcPr/>
                </a:tc>
                <a:tc>
                  <a:txBody>
                    <a:bodyPr/>
                    <a:lstStyle/>
                    <a:p>
                      <a:r>
                        <a:rPr lang="en-US" sz="2400" dirty="0"/>
                        <a:t>Operating System</a:t>
                      </a:r>
                    </a:p>
                  </a:txBody>
                  <a:tcPr/>
                </a:tc>
                <a:extLst>
                  <a:ext uri="{0D108BD9-81ED-4DB2-BD59-A6C34878D82A}">
                    <a16:rowId xmlns:a16="http://schemas.microsoft.com/office/drawing/2014/main" val="10001"/>
                  </a:ext>
                </a:extLst>
              </a:tr>
              <a:tr h="1055077">
                <a:tc>
                  <a:txBody>
                    <a:bodyPr/>
                    <a:lstStyle/>
                    <a:p>
                      <a:r>
                        <a:rPr lang="en-US" sz="2400" dirty="0"/>
                        <a:t>Mac</a:t>
                      </a:r>
                      <a:r>
                        <a:rPr lang="en-US" sz="2400" baseline="0" dirty="0"/>
                        <a:t> OS</a:t>
                      </a:r>
                      <a:endParaRPr lang="en-US" sz="2400" dirty="0"/>
                    </a:p>
                  </a:txBody>
                  <a:tcPr/>
                </a:tc>
                <a:tc>
                  <a:txBody>
                    <a:bodyPr/>
                    <a:lstStyle/>
                    <a:p>
                      <a:r>
                        <a:rPr lang="en-US" sz="2400" kern="1200" dirty="0">
                          <a:solidFill>
                            <a:schemeClr val="dk1"/>
                          </a:solidFill>
                          <a:effectLst/>
                          <a:latin typeface="+mn-lt"/>
                          <a:ea typeface="+mn-ea"/>
                          <a:cs typeface="+mn-cs"/>
                        </a:rPr>
                        <a:t>Run Unity-built-in </a:t>
                      </a:r>
                      <a:r>
                        <a:rPr lang="en-US" sz="2400" kern="1200" dirty="0" err="1">
                          <a:solidFill>
                            <a:schemeClr val="dk1"/>
                          </a:solidFill>
                          <a:effectLst/>
                          <a:latin typeface="+mn-lt"/>
                          <a:ea typeface="+mn-ea"/>
                          <a:cs typeface="+mn-cs"/>
                        </a:rPr>
                        <a:t>UITest</a:t>
                      </a:r>
                      <a:r>
                        <a:rPr lang="en-US" sz="2400" kern="1200" dirty="0">
                          <a:solidFill>
                            <a:schemeClr val="dk1"/>
                          </a:solidFill>
                          <a:effectLst/>
                          <a:latin typeface="+mn-lt"/>
                          <a:ea typeface="+mn-ea"/>
                          <a:cs typeface="+mn-cs"/>
                        </a:rPr>
                        <a:t> Automation package for testing</a:t>
                      </a:r>
                      <a:r>
                        <a:rPr lang="en-US" sz="2400" dirty="0">
                          <a:effectLst/>
                        </a:rPr>
                        <a:t> </a:t>
                      </a:r>
                      <a:endParaRPr lang="en-US" sz="2400" dirty="0"/>
                    </a:p>
                  </a:txBody>
                  <a:tcPr/>
                </a:tc>
                <a:tc>
                  <a:txBody>
                    <a:bodyPr/>
                    <a:lstStyle/>
                    <a:p>
                      <a:r>
                        <a:rPr lang="en-US" sz="2400" kern="1200" dirty="0">
                          <a:solidFill>
                            <a:schemeClr val="dk1"/>
                          </a:solidFill>
                          <a:effectLst/>
                          <a:latin typeface="+mn-lt"/>
                          <a:ea typeface="+mn-ea"/>
                          <a:cs typeface="+mn-cs"/>
                        </a:rPr>
                        <a:t>10.13.1</a:t>
                      </a:r>
                      <a:r>
                        <a:rPr lang="en-US" sz="2400" dirty="0">
                          <a:effectLst/>
                        </a:rPr>
                        <a:t> </a:t>
                      </a:r>
                      <a:endParaRPr lang="en-US" sz="2400" dirty="0"/>
                    </a:p>
                  </a:txBody>
                  <a:tcPr/>
                </a:tc>
                <a:tc>
                  <a:txBody>
                    <a:bodyPr/>
                    <a:lstStyle/>
                    <a:p>
                      <a:r>
                        <a:rPr lang="en-US" sz="2400" kern="1200" dirty="0">
                          <a:solidFill>
                            <a:schemeClr val="dk1"/>
                          </a:solidFill>
                          <a:effectLst/>
                          <a:latin typeface="+mn-lt"/>
                          <a:ea typeface="+mn-ea"/>
                          <a:cs typeface="+mn-cs"/>
                        </a:rPr>
                        <a:t>Operating System</a:t>
                      </a:r>
                      <a:r>
                        <a:rPr lang="en-US" sz="2400" dirty="0">
                          <a:effectLst/>
                        </a:rPr>
                        <a:t> </a:t>
                      </a:r>
                      <a:endParaRPr lang="en-US" sz="2400" dirty="0"/>
                    </a:p>
                  </a:txBody>
                  <a:tcPr/>
                </a:tc>
                <a:extLst>
                  <a:ext uri="{0D108BD9-81ED-4DB2-BD59-A6C34878D82A}">
                    <a16:rowId xmlns:a16="http://schemas.microsoft.com/office/drawing/2014/main" val="10002"/>
                  </a:ext>
                </a:extLst>
              </a:tr>
              <a:tr h="738554">
                <a:tc>
                  <a:txBody>
                    <a:bodyPr/>
                    <a:lstStyle/>
                    <a:p>
                      <a:r>
                        <a:rPr lang="en-US" sz="2400" kern="1200" dirty="0">
                          <a:solidFill>
                            <a:schemeClr val="dk1"/>
                          </a:solidFill>
                          <a:effectLst/>
                          <a:latin typeface="+mn-lt"/>
                          <a:ea typeface="+mn-ea"/>
                          <a:cs typeface="+mn-cs"/>
                        </a:rPr>
                        <a:t>Android OS</a:t>
                      </a:r>
                      <a:r>
                        <a:rPr lang="en-US" sz="2400" dirty="0">
                          <a:effectLst/>
                        </a:rPr>
                        <a:t> </a:t>
                      </a:r>
                      <a:endParaRPr lang="en-US" sz="2400" dirty="0"/>
                    </a:p>
                  </a:txBody>
                  <a:tcPr/>
                </a:tc>
                <a:tc>
                  <a:txBody>
                    <a:bodyPr/>
                    <a:lstStyle/>
                    <a:p>
                      <a:r>
                        <a:rPr lang="en-US" sz="2400" kern="1200" dirty="0">
                          <a:solidFill>
                            <a:schemeClr val="dk1"/>
                          </a:solidFill>
                          <a:effectLst/>
                          <a:latin typeface="+mn-lt"/>
                          <a:ea typeface="+mn-ea"/>
                          <a:cs typeface="+mn-cs"/>
                        </a:rPr>
                        <a:t>Run the demo application</a:t>
                      </a:r>
                      <a:r>
                        <a:rPr lang="en-US" sz="2400" dirty="0">
                          <a:effectLst/>
                        </a:rPr>
                        <a:t> </a:t>
                      </a:r>
                      <a:endParaRPr lang="en-US" sz="2400" dirty="0"/>
                    </a:p>
                  </a:txBody>
                  <a:tcPr/>
                </a:tc>
                <a:tc>
                  <a:txBody>
                    <a:bodyPr/>
                    <a:lstStyle/>
                    <a:p>
                      <a:r>
                        <a:rPr lang="en-US" sz="2400" kern="1200" dirty="0">
                          <a:solidFill>
                            <a:schemeClr val="dk1"/>
                          </a:solidFill>
                          <a:effectLst/>
                          <a:latin typeface="+mn-lt"/>
                          <a:ea typeface="+mn-ea"/>
                          <a:cs typeface="+mn-cs"/>
                        </a:rPr>
                        <a:t>6.0 </a:t>
                      </a:r>
                      <a:r>
                        <a:rPr lang="en-US" sz="2400" kern="1200" baseline="0" dirty="0">
                          <a:solidFill>
                            <a:schemeClr val="dk1"/>
                          </a:solidFill>
                          <a:effectLst/>
                          <a:latin typeface="+mn-lt"/>
                          <a:ea typeface="+mn-ea"/>
                          <a:cs typeface="+mn-cs"/>
                        </a:rPr>
                        <a:t>Marshmallow</a:t>
                      </a:r>
                      <a:r>
                        <a:rPr lang="en-US" sz="2400" kern="1200" dirty="0">
                          <a:solidFill>
                            <a:schemeClr val="dk1"/>
                          </a:solidFill>
                          <a:effectLst/>
                          <a:latin typeface="+mn-lt"/>
                          <a:ea typeface="+mn-ea"/>
                          <a:cs typeface="+mn-cs"/>
                        </a:rPr>
                        <a:t>,</a:t>
                      </a:r>
                      <a:r>
                        <a:rPr lang="en-US" sz="2400" kern="1200" baseline="0" dirty="0">
                          <a:solidFill>
                            <a:schemeClr val="dk1"/>
                          </a:solidFill>
                          <a:effectLst/>
                          <a:latin typeface="+mn-lt"/>
                          <a:ea typeface="+mn-ea"/>
                          <a:cs typeface="+mn-cs"/>
                        </a:rPr>
                        <a:t> </a:t>
                      </a:r>
                      <a:r>
                        <a:rPr lang="en-US" sz="2400" kern="1200" dirty="0">
                          <a:solidFill>
                            <a:schemeClr val="dk1"/>
                          </a:solidFill>
                          <a:effectLst/>
                          <a:latin typeface="+mn-lt"/>
                          <a:ea typeface="+mn-ea"/>
                          <a:cs typeface="+mn-cs"/>
                        </a:rPr>
                        <a:t>7.0 Nougat,</a:t>
                      </a:r>
                      <a:r>
                        <a:rPr lang="en-US" sz="2400" kern="1200" baseline="0" dirty="0">
                          <a:solidFill>
                            <a:schemeClr val="dk1"/>
                          </a:solidFill>
                          <a:effectLst/>
                          <a:latin typeface="+mn-lt"/>
                          <a:ea typeface="+mn-ea"/>
                          <a:cs typeface="+mn-cs"/>
                        </a:rPr>
                        <a:t> NOX Emulator</a:t>
                      </a:r>
                      <a:endParaRPr lang="en-US" sz="2400" dirty="0"/>
                    </a:p>
                  </a:txBody>
                  <a:tcPr/>
                </a:tc>
                <a:tc>
                  <a:txBody>
                    <a:bodyPr/>
                    <a:lstStyle/>
                    <a:p>
                      <a:r>
                        <a:rPr lang="en-US" sz="2400" dirty="0"/>
                        <a:t>Operating System</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1083734" y="1484289"/>
            <a:ext cx="6299200" cy="584775"/>
          </a:xfrm>
          <a:prstGeom prst="rect">
            <a:avLst/>
          </a:prstGeom>
          <a:noFill/>
        </p:spPr>
        <p:txBody>
          <a:bodyPr wrap="square" rtlCol="0">
            <a:spAutoFit/>
          </a:bodyPr>
          <a:lstStyle/>
          <a:p>
            <a:pPr marL="457200" indent="-457200">
              <a:buFont typeface="Arial" charset="0"/>
              <a:buChar char="•"/>
            </a:pPr>
            <a:r>
              <a:rPr lang="en-US" sz="3200" b="1" dirty="0"/>
              <a:t>Software in the Test Environment</a:t>
            </a:r>
          </a:p>
        </p:txBody>
      </p:sp>
    </p:spTree>
    <p:extLst>
      <p:ext uri="{BB962C8B-B14F-4D97-AF65-F5344CB8AC3E}">
        <p14:creationId xmlns:p14="http://schemas.microsoft.com/office/powerpoint/2010/main" val="1326646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a:t>
            </a:r>
            <a:r>
              <a:rPr lang="mr-IN" dirty="0"/>
              <a:t>–</a:t>
            </a:r>
            <a:r>
              <a:rPr lang="en-US" dirty="0"/>
              <a:t> Test Plan &amp; Results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1257806381"/>
              </p:ext>
            </p:extLst>
          </p:nvPr>
        </p:nvGraphicFramePr>
        <p:xfrm>
          <a:off x="572734" y="1344246"/>
          <a:ext cx="11039236" cy="4538003"/>
        </p:xfrm>
        <a:graphic>
          <a:graphicData uri="http://schemas.openxmlformats.org/drawingml/2006/table">
            <a:tbl>
              <a:tblPr firstRow="1" bandRow="1">
                <a:tableStyleId>{5C22544A-7EE6-4342-B048-85BDC9FD1C3A}</a:tableStyleId>
              </a:tblPr>
              <a:tblGrid>
                <a:gridCol w="1896534">
                  <a:extLst>
                    <a:ext uri="{9D8B030D-6E8A-4147-A177-3AD203B41FA5}">
                      <a16:colId xmlns:a16="http://schemas.microsoft.com/office/drawing/2014/main" val="20000"/>
                    </a:ext>
                  </a:extLst>
                </a:gridCol>
                <a:gridCol w="3623084">
                  <a:extLst>
                    <a:ext uri="{9D8B030D-6E8A-4147-A177-3AD203B41FA5}">
                      <a16:colId xmlns:a16="http://schemas.microsoft.com/office/drawing/2014/main" val="20001"/>
                    </a:ext>
                  </a:extLst>
                </a:gridCol>
                <a:gridCol w="2759809">
                  <a:extLst>
                    <a:ext uri="{9D8B030D-6E8A-4147-A177-3AD203B41FA5}">
                      <a16:colId xmlns:a16="http://schemas.microsoft.com/office/drawing/2014/main" val="20002"/>
                    </a:ext>
                  </a:extLst>
                </a:gridCol>
                <a:gridCol w="2759809">
                  <a:extLst>
                    <a:ext uri="{9D8B030D-6E8A-4147-A177-3AD203B41FA5}">
                      <a16:colId xmlns:a16="http://schemas.microsoft.com/office/drawing/2014/main" val="20003"/>
                    </a:ext>
                  </a:extLst>
                </a:gridCol>
              </a:tblGrid>
              <a:tr h="427892">
                <a:tc>
                  <a:txBody>
                    <a:bodyPr/>
                    <a:lstStyle/>
                    <a:p>
                      <a:r>
                        <a:rPr lang="en-US" sz="2000" dirty="0"/>
                        <a:t>Target Test Item</a:t>
                      </a:r>
                    </a:p>
                  </a:txBody>
                  <a:tcPr/>
                </a:tc>
                <a:tc>
                  <a:txBody>
                    <a:bodyPr/>
                    <a:lstStyle/>
                    <a:p>
                      <a:r>
                        <a:rPr lang="en-US" sz="2000" dirty="0"/>
                        <a:t>Input</a:t>
                      </a:r>
                    </a:p>
                  </a:txBody>
                  <a:tcPr/>
                </a:tc>
                <a:tc>
                  <a:txBody>
                    <a:bodyPr/>
                    <a:lstStyle/>
                    <a:p>
                      <a:r>
                        <a:rPr lang="en-US" sz="2000" dirty="0"/>
                        <a:t>Expected Results</a:t>
                      </a:r>
                    </a:p>
                  </a:txBody>
                  <a:tcPr/>
                </a:tc>
                <a:tc>
                  <a:txBody>
                    <a:bodyPr/>
                    <a:lstStyle/>
                    <a:p>
                      <a:r>
                        <a:rPr lang="en-US" sz="2000" dirty="0"/>
                        <a:t>Actual Result</a:t>
                      </a:r>
                    </a:p>
                  </a:txBody>
                  <a:tcPr/>
                </a:tc>
                <a:extLst>
                  <a:ext uri="{0D108BD9-81ED-4DB2-BD59-A6C34878D82A}">
                    <a16:rowId xmlns:a16="http://schemas.microsoft.com/office/drawing/2014/main" val="10000"/>
                  </a:ext>
                </a:extLst>
              </a:tr>
              <a:tr h="1055077">
                <a:tc>
                  <a:txBody>
                    <a:bodyPr/>
                    <a:lstStyle/>
                    <a:p>
                      <a:r>
                        <a:rPr lang="en-US" sz="2000" dirty="0"/>
                        <a:t>Login</a:t>
                      </a:r>
                    </a:p>
                  </a:txBody>
                  <a:tcPr/>
                </a:tc>
                <a:tc>
                  <a:txBody>
                    <a:bodyPr/>
                    <a:lstStyle/>
                    <a:p>
                      <a:r>
                        <a:rPr lang="en-US" sz="2000" dirty="0"/>
                        <a:t>Device’s IMEI</a:t>
                      </a:r>
                    </a:p>
                  </a:txBody>
                  <a:tcPr/>
                </a:tc>
                <a:tc>
                  <a:txBody>
                    <a:bodyPr/>
                    <a:lstStyle/>
                    <a:p>
                      <a:r>
                        <a:rPr lang="en-US" sz="2000" dirty="0"/>
                        <a:t>Specific scene corresponding to actor’s device displayed correctly</a:t>
                      </a:r>
                    </a:p>
                  </a:txBody>
                  <a:tcPr/>
                </a:tc>
                <a:tc>
                  <a:txBody>
                    <a:bodyPr/>
                    <a:lstStyle/>
                    <a:p>
                      <a:r>
                        <a:rPr lang="en-US" sz="2000" dirty="0"/>
                        <a:t>Specific scene corresponding to actor’s device displayed correctly</a:t>
                      </a:r>
                    </a:p>
                  </a:txBody>
                  <a:tcPr/>
                </a:tc>
                <a:extLst>
                  <a:ext uri="{0D108BD9-81ED-4DB2-BD59-A6C34878D82A}">
                    <a16:rowId xmlns:a16="http://schemas.microsoft.com/office/drawing/2014/main" val="10001"/>
                  </a:ext>
                </a:extLst>
              </a:tr>
              <a:tr h="1055077">
                <a:tc>
                  <a:txBody>
                    <a:bodyPr/>
                    <a:lstStyle/>
                    <a:p>
                      <a:r>
                        <a:rPr lang="en-US" sz="2000" dirty="0"/>
                        <a:t>View 3D models</a:t>
                      </a:r>
                    </a:p>
                  </a:txBody>
                  <a:tcPr/>
                </a:tc>
                <a:tc>
                  <a:txBody>
                    <a:bodyPr/>
                    <a:lstStyle/>
                    <a:p>
                      <a:r>
                        <a:rPr lang="en-US" sz="2000" dirty="0"/>
                        <a:t>Target image (user scan target image with device’s camera)</a:t>
                      </a:r>
                    </a:p>
                  </a:txBody>
                  <a:tcPr/>
                </a:tc>
                <a:tc>
                  <a:txBody>
                    <a:bodyPr/>
                    <a:lstStyle/>
                    <a:p>
                      <a:r>
                        <a:rPr lang="en-US" sz="2000" kern="1200" dirty="0">
                          <a:solidFill>
                            <a:schemeClr val="dk1"/>
                          </a:solidFill>
                          <a:effectLst/>
                          <a:latin typeface="+mn-lt"/>
                          <a:ea typeface="+mn-ea"/>
                          <a:cs typeface="+mn-cs"/>
                        </a:rPr>
                        <a:t>3D models displayed correctly</a:t>
                      </a:r>
                      <a:endParaRPr lang="en-US" sz="2000" dirty="0"/>
                    </a:p>
                  </a:txBody>
                  <a:tcPr/>
                </a:tc>
                <a:tc>
                  <a:txBody>
                    <a:bodyPr/>
                    <a:lstStyle/>
                    <a:p>
                      <a:r>
                        <a:rPr lang="en-US" sz="2000" kern="1200" dirty="0">
                          <a:solidFill>
                            <a:schemeClr val="dk1"/>
                          </a:solidFill>
                          <a:effectLst/>
                          <a:latin typeface="+mn-lt"/>
                          <a:ea typeface="+mn-ea"/>
                          <a:cs typeface="+mn-cs"/>
                        </a:rPr>
                        <a:t>3D models displayed correctly</a:t>
                      </a:r>
                      <a:endParaRPr lang="en-US" sz="2000" dirty="0"/>
                    </a:p>
                  </a:txBody>
                  <a:tcPr/>
                </a:tc>
                <a:extLst>
                  <a:ext uri="{0D108BD9-81ED-4DB2-BD59-A6C34878D82A}">
                    <a16:rowId xmlns:a16="http://schemas.microsoft.com/office/drawing/2014/main" val="10002"/>
                  </a:ext>
                </a:extLst>
              </a:tr>
              <a:tr h="738554">
                <a:tc>
                  <a:txBody>
                    <a:bodyPr/>
                    <a:lstStyle/>
                    <a:p>
                      <a:r>
                        <a:rPr lang="en-US" sz="2000" kern="1200" dirty="0">
                          <a:solidFill>
                            <a:schemeClr val="dk1"/>
                          </a:solidFill>
                          <a:effectLst/>
                          <a:latin typeface="+mn-lt"/>
                          <a:ea typeface="+mn-ea"/>
                          <a:cs typeface="+mn-cs"/>
                        </a:rPr>
                        <a:t>Customize food</a:t>
                      </a:r>
                      <a:endParaRPr lang="en-US" sz="2000" dirty="0"/>
                    </a:p>
                  </a:txBody>
                  <a:tcPr/>
                </a:tc>
                <a:tc>
                  <a:txBody>
                    <a:bodyPr/>
                    <a:lstStyle/>
                    <a:p>
                      <a:r>
                        <a:rPr lang="en-US" sz="2000" dirty="0"/>
                        <a:t>User input (user taps on variants)</a:t>
                      </a:r>
                    </a:p>
                  </a:txBody>
                  <a:tcPr/>
                </a:tc>
                <a:tc>
                  <a:txBody>
                    <a:bodyPr/>
                    <a:lstStyle/>
                    <a:p>
                      <a:r>
                        <a:rPr lang="en-US" sz="2000" dirty="0"/>
                        <a:t>Corresponding model of variant displayed correctly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Corresponding model of variant displayed correctly</a:t>
                      </a:r>
                    </a:p>
                  </a:txBody>
                  <a:tcPr/>
                </a:tc>
                <a:extLst>
                  <a:ext uri="{0D108BD9-81ED-4DB2-BD59-A6C34878D82A}">
                    <a16:rowId xmlns:a16="http://schemas.microsoft.com/office/drawing/2014/main" val="10003"/>
                  </a:ext>
                </a:extLst>
              </a:tr>
              <a:tr h="738554">
                <a:tc>
                  <a:txBody>
                    <a:bodyPr/>
                    <a:lstStyle/>
                    <a:p>
                      <a:r>
                        <a:rPr lang="en-US" sz="2000" dirty="0"/>
                        <a:t>Order food</a:t>
                      </a:r>
                    </a:p>
                  </a:txBody>
                  <a:tcPr/>
                </a:tc>
                <a:tc>
                  <a:txBody>
                    <a:bodyPr/>
                    <a:lstStyle/>
                    <a:p>
                      <a:r>
                        <a:rPr lang="en-US" sz="2000" dirty="0"/>
                        <a:t>User inputs</a:t>
                      </a:r>
                    </a:p>
                  </a:txBody>
                  <a:tcPr/>
                </a:tc>
                <a:tc>
                  <a:txBody>
                    <a:bodyPr/>
                    <a:lstStyle/>
                    <a:p>
                      <a:r>
                        <a:rPr lang="en-US" sz="2000" dirty="0"/>
                        <a:t>Order successfully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Order successfully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26643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a:t>
            </a:r>
            <a:r>
              <a:rPr lang="mr-IN" dirty="0"/>
              <a:t>–</a:t>
            </a:r>
            <a:r>
              <a:rPr lang="en-US" dirty="0"/>
              <a:t> Test Plan &amp; Results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486270188"/>
              </p:ext>
            </p:extLst>
          </p:nvPr>
        </p:nvGraphicFramePr>
        <p:xfrm>
          <a:off x="572734" y="1344246"/>
          <a:ext cx="11039236" cy="3799449"/>
        </p:xfrm>
        <a:graphic>
          <a:graphicData uri="http://schemas.openxmlformats.org/drawingml/2006/table">
            <a:tbl>
              <a:tblPr firstRow="1" bandRow="1">
                <a:tableStyleId>{5C22544A-7EE6-4342-B048-85BDC9FD1C3A}</a:tableStyleId>
              </a:tblPr>
              <a:tblGrid>
                <a:gridCol w="1896534">
                  <a:extLst>
                    <a:ext uri="{9D8B030D-6E8A-4147-A177-3AD203B41FA5}">
                      <a16:colId xmlns:a16="http://schemas.microsoft.com/office/drawing/2014/main" val="20000"/>
                    </a:ext>
                  </a:extLst>
                </a:gridCol>
                <a:gridCol w="3623084">
                  <a:extLst>
                    <a:ext uri="{9D8B030D-6E8A-4147-A177-3AD203B41FA5}">
                      <a16:colId xmlns:a16="http://schemas.microsoft.com/office/drawing/2014/main" val="20001"/>
                    </a:ext>
                  </a:extLst>
                </a:gridCol>
                <a:gridCol w="2759809">
                  <a:extLst>
                    <a:ext uri="{9D8B030D-6E8A-4147-A177-3AD203B41FA5}">
                      <a16:colId xmlns:a16="http://schemas.microsoft.com/office/drawing/2014/main" val="20002"/>
                    </a:ext>
                  </a:extLst>
                </a:gridCol>
                <a:gridCol w="2759809">
                  <a:extLst>
                    <a:ext uri="{9D8B030D-6E8A-4147-A177-3AD203B41FA5}">
                      <a16:colId xmlns:a16="http://schemas.microsoft.com/office/drawing/2014/main" val="20003"/>
                    </a:ext>
                  </a:extLst>
                </a:gridCol>
              </a:tblGrid>
              <a:tr h="427892">
                <a:tc>
                  <a:txBody>
                    <a:bodyPr/>
                    <a:lstStyle/>
                    <a:p>
                      <a:r>
                        <a:rPr lang="en-US" sz="2000" dirty="0"/>
                        <a:t>Target Test Item</a:t>
                      </a:r>
                    </a:p>
                  </a:txBody>
                  <a:tcPr/>
                </a:tc>
                <a:tc>
                  <a:txBody>
                    <a:bodyPr/>
                    <a:lstStyle/>
                    <a:p>
                      <a:r>
                        <a:rPr lang="en-US" sz="2000" dirty="0"/>
                        <a:t>Input</a:t>
                      </a:r>
                    </a:p>
                  </a:txBody>
                  <a:tcPr/>
                </a:tc>
                <a:tc>
                  <a:txBody>
                    <a:bodyPr/>
                    <a:lstStyle/>
                    <a:p>
                      <a:r>
                        <a:rPr lang="en-US" sz="2000" dirty="0"/>
                        <a:t>Expected Results</a:t>
                      </a:r>
                    </a:p>
                  </a:txBody>
                  <a:tcPr/>
                </a:tc>
                <a:tc>
                  <a:txBody>
                    <a:bodyPr/>
                    <a:lstStyle/>
                    <a:p>
                      <a:r>
                        <a:rPr lang="en-US" sz="2000" dirty="0"/>
                        <a:t>Actual Result</a:t>
                      </a:r>
                    </a:p>
                  </a:txBody>
                  <a:tcPr/>
                </a:tc>
                <a:extLst>
                  <a:ext uri="{0D108BD9-81ED-4DB2-BD59-A6C34878D82A}">
                    <a16:rowId xmlns:a16="http://schemas.microsoft.com/office/drawing/2014/main" val="10000"/>
                  </a:ext>
                </a:extLst>
              </a:tr>
              <a:tr h="1055077">
                <a:tc>
                  <a:txBody>
                    <a:bodyPr/>
                    <a:lstStyle/>
                    <a:p>
                      <a:r>
                        <a:rPr lang="en-US" sz="2000" dirty="0"/>
                        <a:t>View detail of dishes</a:t>
                      </a:r>
                    </a:p>
                  </a:txBody>
                  <a:tcPr/>
                </a:tc>
                <a:tc>
                  <a:txBody>
                    <a:bodyPr/>
                    <a:lstStyle/>
                    <a:p>
                      <a:r>
                        <a:rPr lang="en-US" sz="2000" dirty="0"/>
                        <a:t>User input (user taps on ”Detail” tab)</a:t>
                      </a:r>
                    </a:p>
                  </a:txBody>
                  <a:tcPr/>
                </a:tc>
                <a:tc>
                  <a:txBody>
                    <a:bodyPr/>
                    <a:lstStyle/>
                    <a:p>
                      <a:r>
                        <a:rPr lang="en-US" sz="2000" dirty="0"/>
                        <a:t>Detail description</a:t>
                      </a:r>
                      <a:r>
                        <a:rPr lang="en-US" sz="2000" baseline="0" dirty="0"/>
                        <a:t> </a:t>
                      </a:r>
                      <a:r>
                        <a:rPr lang="en-US" sz="2000" dirty="0"/>
                        <a:t>of the active</a:t>
                      </a:r>
                      <a:r>
                        <a:rPr lang="en-US" sz="2000" baseline="0" dirty="0"/>
                        <a:t> food model displayed correctly</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Detail description of the current</a:t>
                      </a:r>
                      <a:r>
                        <a:rPr lang="en-US" sz="2000" baseline="0" dirty="0"/>
                        <a:t> food model displayed correctly</a:t>
                      </a:r>
                      <a:endParaRPr lang="en-US" sz="2000" dirty="0"/>
                    </a:p>
                    <a:p>
                      <a:endParaRPr lang="en-US" sz="2000" dirty="0"/>
                    </a:p>
                  </a:txBody>
                  <a:tcPr/>
                </a:tc>
                <a:extLst>
                  <a:ext uri="{0D108BD9-81ED-4DB2-BD59-A6C34878D82A}">
                    <a16:rowId xmlns:a16="http://schemas.microsoft.com/office/drawing/2014/main" val="10001"/>
                  </a:ext>
                </a:extLst>
              </a:tr>
              <a:tr h="1055077">
                <a:tc>
                  <a:txBody>
                    <a:bodyPr/>
                    <a:lstStyle/>
                    <a:p>
                      <a:r>
                        <a:rPr lang="en-US" sz="2000" dirty="0"/>
                        <a:t>View order history</a:t>
                      </a:r>
                    </a:p>
                  </a:txBody>
                  <a:tcPr/>
                </a:tc>
                <a:tc>
                  <a:txBody>
                    <a:bodyPr/>
                    <a:lstStyle/>
                    <a:p>
                      <a:r>
                        <a:rPr lang="en-US" sz="2000" dirty="0"/>
                        <a:t>User input (user taps on “History” icon)</a:t>
                      </a:r>
                    </a:p>
                  </a:txBody>
                  <a:tcPr/>
                </a:tc>
                <a:tc>
                  <a:txBody>
                    <a:bodyPr/>
                    <a:lstStyle/>
                    <a:p>
                      <a:r>
                        <a:rPr lang="en-US" sz="2000" dirty="0"/>
                        <a:t>A list of ordered dishes displayed correctly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A list of ordered dishes displayed correctly</a:t>
                      </a:r>
                    </a:p>
                    <a:p>
                      <a:endParaRPr lang="en-US" sz="2000" dirty="0"/>
                    </a:p>
                  </a:txBody>
                  <a:tcPr/>
                </a:tc>
                <a:extLst>
                  <a:ext uri="{0D108BD9-81ED-4DB2-BD59-A6C34878D82A}">
                    <a16:rowId xmlns:a16="http://schemas.microsoft.com/office/drawing/2014/main" val="10002"/>
                  </a:ext>
                </a:extLst>
              </a:tr>
              <a:tr h="738554">
                <a:tc>
                  <a:txBody>
                    <a:bodyPr/>
                    <a:lstStyle/>
                    <a:p>
                      <a:r>
                        <a:rPr lang="en-US" sz="2000" dirty="0"/>
                        <a:t>Review</a:t>
                      </a:r>
                    </a:p>
                  </a:txBody>
                  <a:tcPr/>
                </a:tc>
                <a:tc>
                  <a:txBody>
                    <a:bodyPr/>
                    <a:lstStyle/>
                    <a:p>
                      <a:r>
                        <a:rPr lang="en-US" sz="2000" dirty="0"/>
                        <a:t>User inputs</a:t>
                      </a:r>
                    </a:p>
                  </a:txBody>
                  <a:tcPr/>
                </a:tc>
                <a:tc>
                  <a:txBody>
                    <a:bodyPr/>
                    <a:lstStyle/>
                    <a:p>
                      <a:pPr marL="0" indent="0">
                        <a:buFont typeface="Arial" charset="0"/>
                        <a:buNone/>
                      </a:pPr>
                      <a:r>
                        <a:rPr lang="en-US" sz="2000" dirty="0"/>
                        <a:t>Review (rating/comment) successfully</a:t>
                      </a:r>
                    </a:p>
                  </a:txBody>
                  <a:tcPr/>
                </a:tc>
                <a:tc>
                  <a:txBody>
                    <a:bodyPr/>
                    <a:lstStyle/>
                    <a:p>
                      <a:pPr marL="0" indent="0">
                        <a:buFont typeface="Arial" charset="0"/>
                        <a:buNone/>
                      </a:pPr>
                      <a:r>
                        <a:rPr lang="en-US" sz="2000" dirty="0"/>
                        <a:t>Review (rating/comment) successfully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0712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a:t>
            </a:r>
            <a:r>
              <a:rPr lang="mr-IN" dirty="0"/>
              <a:t>–</a:t>
            </a:r>
            <a:r>
              <a:rPr lang="en-US" dirty="0"/>
              <a:t> Test Plan &amp; Results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605533411"/>
              </p:ext>
            </p:extLst>
          </p:nvPr>
        </p:nvGraphicFramePr>
        <p:xfrm>
          <a:off x="572734" y="1344246"/>
          <a:ext cx="11039236" cy="4153486"/>
        </p:xfrm>
        <a:graphic>
          <a:graphicData uri="http://schemas.openxmlformats.org/drawingml/2006/table">
            <a:tbl>
              <a:tblPr firstRow="1" bandRow="1">
                <a:tableStyleId>{5C22544A-7EE6-4342-B048-85BDC9FD1C3A}</a:tableStyleId>
              </a:tblPr>
              <a:tblGrid>
                <a:gridCol w="1896534">
                  <a:extLst>
                    <a:ext uri="{9D8B030D-6E8A-4147-A177-3AD203B41FA5}">
                      <a16:colId xmlns:a16="http://schemas.microsoft.com/office/drawing/2014/main" val="20000"/>
                    </a:ext>
                  </a:extLst>
                </a:gridCol>
                <a:gridCol w="3623084">
                  <a:extLst>
                    <a:ext uri="{9D8B030D-6E8A-4147-A177-3AD203B41FA5}">
                      <a16:colId xmlns:a16="http://schemas.microsoft.com/office/drawing/2014/main" val="20001"/>
                    </a:ext>
                  </a:extLst>
                </a:gridCol>
                <a:gridCol w="2759809">
                  <a:extLst>
                    <a:ext uri="{9D8B030D-6E8A-4147-A177-3AD203B41FA5}">
                      <a16:colId xmlns:a16="http://schemas.microsoft.com/office/drawing/2014/main" val="20002"/>
                    </a:ext>
                  </a:extLst>
                </a:gridCol>
                <a:gridCol w="2759809">
                  <a:extLst>
                    <a:ext uri="{9D8B030D-6E8A-4147-A177-3AD203B41FA5}">
                      <a16:colId xmlns:a16="http://schemas.microsoft.com/office/drawing/2014/main" val="20003"/>
                    </a:ext>
                  </a:extLst>
                </a:gridCol>
              </a:tblGrid>
              <a:tr h="427892">
                <a:tc>
                  <a:txBody>
                    <a:bodyPr/>
                    <a:lstStyle/>
                    <a:p>
                      <a:r>
                        <a:rPr lang="en-US" sz="2000" dirty="0"/>
                        <a:t>Target Test Item</a:t>
                      </a:r>
                    </a:p>
                  </a:txBody>
                  <a:tcPr/>
                </a:tc>
                <a:tc>
                  <a:txBody>
                    <a:bodyPr/>
                    <a:lstStyle/>
                    <a:p>
                      <a:r>
                        <a:rPr lang="en-US" sz="2000" dirty="0"/>
                        <a:t>Input</a:t>
                      </a:r>
                    </a:p>
                  </a:txBody>
                  <a:tcPr/>
                </a:tc>
                <a:tc>
                  <a:txBody>
                    <a:bodyPr/>
                    <a:lstStyle/>
                    <a:p>
                      <a:r>
                        <a:rPr lang="en-US" sz="2000" dirty="0"/>
                        <a:t>Expected Results</a:t>
                      </a:r>
                    </a:p>
                  </a:txBody>
                  <a:tcPr/>
                </a:tc>
                <a:tc>
                  <a:txBody>
                    <a:bodyPr/>
                    <a:lstStyle/>
                    <a:p>
                      <a:r>
                        <a:rPr lang="en-US" sz="2000" dirty="0"/>
                        <a:t>Actual Result</a:t>
                      </a:r>
                    </a:p>
                  </a:txBody>
                  <a:tcPr/>
                </a:tc>
                <a:extLst>
                  <a:ext uri="{0D108BD9-81ED-4DB2-BD59-A6C34878D82A}">
                    <a16:rowId xmlns:a16="http://schemas.microsoft.com/office/drawing/2014/main" val="10000"/>
                  </a:ext>
                </a:extLst>
              </a:tr>
              <a:tr h="1055077">
                <a:tc>
                  <a:txBody>
                    <a:bodyPr/>
                    <a:lstStyle/>
                    <a:p>
                      <a:r>
                        <a:rPr lang="en-US" sz="2000" dirty="0"/>
                        <a:t>View list of orders</a:t>
                      </a:r>
                    </a:p>
                  </a:txBody>
                  <a:tcPr/>
                </a:tc>
                <a:tc>
                  <a:txBody>
                    <a:bodyPr/>
                    <a:lstStyle/>
                    <a:p>
                      <a:endParaRPr lang="en-US" sz="2000" dirty="0"/>
                    </a:p>
                  </a:txBody>
                  <a:tcPr/>
                </a:tc>
                <a:tc>
                  <a:txBody>
                    <a:bodyPr/>
                    <a:lstStyle/>
                    <a:p>
                      <a:r>
                        <a:rPr lang="en-US" sz="2000" dirty="0"/>
                        <a:t>List of ordered items displayed correctly based on actor’s device</a:t>
                      </a:r>
                      <a:r>
                        <a:rPr lang="en-US" sz="2000" baseline="0" dirty="0"/>
                        <a:t> (distinguish between Chef &amp; Waiter)</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List of ordered items displayed correctly based on actor’s device</a:t>
                      </a:r>
                      <a:r>
                        <a:rPr lang="en-US" sz="2000" baseline="0" dirty="0"/>
                        <a:t> (distinguish between Chef, Waiter &amp; Guests)</a:t>
                      </a:r>
                      <a:endParaRPr lang="en-US" sz="2000" dirty="0"/>
                    </a:p>
                  </a:txBody>
                  <a:tcPr/>
                </a:tc>
                <a:extLst>
                  <a:ext uri="{0D108BD9-81ED-4DB2-BD59-A6C34878D82A}">
                    <a16:rowId xmlns:a16="http://schemas.microsoft.com/office/drawing/2014/main" val="10001"/>
                  </a:ext>
                </a:extLst>
              </a:tr>
              <a:tr h="1055077">
                <a:tc>
                  <a:txBody>
                    <a:bodyPr/>
                    <a:lstStyle/>
                    <a:p>
                      <a:r>
                        <a:rPr lang="en-US" sz="2000" dirty="0"/>
                        <a:t>View order’s</a:t>
                      </a:r>
                      <a:r>
                        <a:rPr lang="en-US" sz="2000" baseline="0" dirty="0"/>
                        <a:t> detail</a:t>
                      </a:r>
                      <a:endParaRPr lang="en-US" sz="2000" dirty="0"/>
                    </a:p>
                  </a:txBody>
                  <a:tcPr/>
                </a:tc>
                <a:tc>
                  <a:txBody>
                    <a:bodyPr/>
                    <a:lstStyle/>
                    <a:p>
                      <a:r>
                        <a:rPr lang="en-US" sz="2000" dirty="0"/>
                        <a:t>User input (user taps on an item in the list)</a:t>
                      </a:r>
                    </a:p>
                  </a:txBody>
                  <a:tcPr/>
                </a:tc>
                <a:tc>
                  <a:txBody>
                    <a:bodyPr/>
                    <a:lstStyle/>
                    <a:p>
                      <a:r>
                        <a:rPr lang="en-US" sz="2000" dirty="0"/>
                        <a:t>Detail information of the order displayed correctly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Detail information of the order displayed correctly</a:t>
                      </a:r>
                    </a:p>
                  </a:txBody>
                  <a:tcPr/>
                </a:tc>
                <a:extLst>
                  <a:ext uri="{0D108BD9-81ED-4DB2-BD59-A6C34878D82A}">
                    <a16:rowId xmlns:a16="http://schemas.microsoft.com/office/drawing/2014/main" val="10002"/>
                  </a:ext>
                </a:extLst>
              </a:tr>
              <a:tr h="1055077">
                <a:tc>
                  <a:txBody>
                    <a:bodyPr/>
                    <a:lstStyle/>
                    <a:p>
                      <a:r>
                        <a:rPr lang="en-US" sz="2000" dirty="0"/>
                        <a:t>Process order</a:t>
                      </a:r>
                    </a:p>
                  </a:txBody>
                  <a:tcPr/>
                </a:tc>
                <a:tc>
                  <a:txBody>
                    <a:bodyPr/>
                    <a:lstStyle/>
                    <a:p>
                      <a:r>
                        <a:rPr lang="en-US" sz="2000" dirty="0"/>
                        <a:t>User input (user (chef or waiter) taps on button (“Cooked” or “Paid”))</a:t>
                      </a:r>
                    </a:p>
                  </a:txBody>
                  <a:tcPr/>
                </a:tc>
                <a:tc>
                  <a:txBody>
                    <a:bodyPr/>
                    <a:lstStyle/>
                    <a:p>
                      <a:r>
                        <a:rPr lang="en-US" sz="2000" dirty="0"/>
                        <a:t>Process successfully and new list displayed correctly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Process successfully and new list displayed correctly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452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normAutofit/>
          </a:bodyPr>
          <a:lstStyle/>
          <a:p>
            <a:r>
              <a:rPr lang="en-US" dirty="0"/>
              <a:t>Testing </a:t>
            </a:r>
            <a:r>
              <a:rPr lang="mr-IN" dirty="0"/>
              <a:t>–</a:t>
            </a:r>
            <a:r>
              <a:rPr lang="en-US" dirty="0"/>
              <a:t> Test Plan &amp; Results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2297575697"/>
              </p:ext>
            </p:extLst>
          </p:nvPr>
        </p:nvGraphicFramePr>
        <p:xfrm>
          <a:off x="572734" y="1344246"/>
          <a:ext cx="11039236" cy="4331677"/>
        </p:xfrm>
        <a:graphic>
          <a:graphicData uri="http://schemas.openxmlformats.org/drawingml/2006/table">
            <a:tbl>
              <a:tblPr firstRow="1" bandRow="1">
                <a:tableStyleId>{5C22544A-7EE6-4342-B048-85BDC9FD1C3A}</a:tableStyleId>
              </a:tblPr>
              <a:tblGrid>
                <a:gridCol w="1896534">
                  <a:extLst>
                    <a:ext uri="{9D8B030D-6E8A-4147-A177-3AD203B41FA5}">
                      <a16:colId xmlns:a16="http://schemas.microsoft.com/office/drawing/2014/main" val="20000"/>
                    </a:ext>
                  </a:extLst>
                </a:gridCol>
                <a:gridCol w="3623084">
                  <a:extLst>
                    <a:ext uri="{9D8B030D-6E8A-4147-A177-3AD203B41FA5}">
                      <a16:colId xmlns:a16="http://schemas.microsoft.com/office/drawing/2014/main" val="20001"/>
                    </a:ext>
                  </a:extLst>
                </a:gridCol>
                <a:gridCol w="2759809">
                  <a:extLst>
                    <a:ext uri="{9D8B030D-6E8A-4147-A177-3AD203B41FA5}">
                      <a16:colId xmlns:a16="http://schemas.microsoft.com/office/drawing/2014/main" val="20002"/>
                    </a:ext>
                  </a:extLst>
                </a:gridCol>
                <a:gridCol w="2759809">
                  <a:extLst>
                    <a:ext uri="{9D8B030D-6E8A-4147-A177-3AD203B41FA5}">
                      <a16:colId xmlns:a16="http://schemas.microsoft.com/office/drawing/2014/main" val="20003"/>
                    </a:ext>
                  </a:extLst>
                </a:gridCol>
              </a:tblGrid>
              <a:tr h="427892">
                <a:tc>
                  <a:txBody>
                    <a:bodyPr/>
                    <a:lstStyle/>
                    <a:p>
                      <a:r>
                        <a:rPr lang="en-US" sz="2000" dirty="0"/>
                        <a:t>Target Test Item</a:t>
                      </a:r>
                    </a:p>
                  </a:txBody>
                  <a:tcPr/>
                </a:tc>
                <a:tc>
                  <a:txBody>
                    <a:bodyPr/>
                    <a:lstStyle/>
                    <a:p>
                      <a:r>
                        <a:rPr lang="en-US" sz="2000" dirty="0"/>
                        <a:t>Input</a:t>
                      </a:r>
                    </a:p>
                  </a:txBody>
                  <a:tcPr/>
                </a:tc>
                <a:tc>
                  <a:txBody>
                    <a:bodyPr/>
                    <a:lstStyle/>
                    <a:p>
                      <a:r>
                        <a:rPr lang="en-US" sz="2000" dirty="0"/>
                        <a:t>Expected Results</a:t>
                      </a:r>
                    </a:p>
                  </a:txBody>
                  <a:tcPr/>
                </a:tc>
                <a:tc>
                  <a:txBody>
                    <a:bodyPr/>
                    <a:lstStyle/>
                    <a:p>
                      <a:r>
                        <a:rPr lang="en-US" sz="2000" dirty="0"/>
                        <a:t>Actual Result</a:t>
                      </a:r>
                    </a:p>
                  </a:txBody>
                  <a:tcPr/>
                </a:tc>
                <a:extLst>
                  <a:ext uri="{0D108BD9-81ED-4DB2-BD59-A6C34878D82A}">
                    <a16:rowId xmlns:a16="http://schemas.microsoft.com/office/drawing/2014/main" val="10000"/>
                  </a:ext>
                </a:extLst>
              </a:tr>
              <a:tr h="1055077">
                <a:tc>
                  <a:txBody>
                    <a:bodyPr/>
                    <a:lstStyle/>
                    <a:p>
                      <a:r>
                        <a:rPr lang="en-US" sz="2000" dirty="0"/>
                        <a:t>View full list of dishes</a:t>
                      </a:r>
                    </a:p>
                  </a:txBody>
                  <a:tcPr/>
                </a:tc>
                <a:tc>
                  <a:txBody>
                    <a:bodyPr/>
                    <a:lstStyle/>
                    <a:p>
                      <a:endParaRPr lang="en-US" sz="2000" dirty="0"/>
                    </a:p>
                  </a:txBody>
                  <a:tcPr/>
                </a:tc>
                <a:tc>
                  <a:txBody>
                    <a:bodyPr/>
                    <a:lstStyle/>
                    <a:p>
                      <a:r>
                        <a:rPr lang="en-US" sz="2000" dirty="0"/>
                        <a:t>List of supported dishes displayed correctly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List of supported dishes displayed correctly</a:t>
                      </a:r>
                    </a:p>
                  </a:txBody>
                  <a:tcPr/>
                </a:tc>
                <a:extLst>
                  <a:ext uri="{0D108BD9-81ED-4DB2-BD59-A6C34878D82A}">
                    <a16:rowId xmlns:a16="http://schemas.microsoft.com/office/drawing/2014/main" val="10001"/>
                  </a:ext>
                </a:extLst>
              </a:tr>
              <a:tr h="1055077">
                <a:tc>
                  <a:txBody>
                    <a:bodyPr/>
                    <a:lstStyle/>
                    <a:p>
                      <a:r>
                        <a:rPr lang="en-US" sz="2000" dirty="0"/>
                        <a:t>Order food (in menu list)</a:t>
                      </a:r>
                    </a:p>
                  </a:txBody>
                  <a:tcPr/>
                </a:tc>
                <a:tc>
                  <a:txBody>
                    <a:bodyPr/>
                    <a:lstStyle/>
                    <a:p>
                      <a:r>
                        <a:rPr lang="en-US" sz="2000" dirty="0"/>
                        <a:t>User inputs</a:t>
                      </a:r>
                    </a:p>
                  </a:txBody>
                  <a:tcPr/>
                </a:tc>
                <a:tc>
                  <a:txBody>
                    <a:bodyPr/>
                    <a:lstStyle/>
                    <a:p>
                      <a:r>
                        <a:rPr lang="en-US" sz="2000" dirty="0"/>
                        <a:t>Order successfully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Order successfully</a:t>
                      </a:r>
                    </a:p>
                  </a:txBody>
                  <a:tcPr/>
                </a:tc>
                <a:extLst>
                  <a:ext uri="{0D108BD9-81ED-4DB2-BD59-A6C34878D82A}">
                    <a16:rowId xmlns:a16="http://schemas.microsoft.com/office/drawing/2014/main" val="10002"/>
                  </a:ext>
                </a:extLst>
              </a:tr>
              <a:tr h="1055077">
                <a:tc>
                  <a:txBody>
                    <a:bodyPr/>
                    <a:lstStyle/>
                    <a:p>
                      <a:r>
                        <a:rPr lang="en-US" sz="2000"/>
                        <a:t>Review (</a:t>
                      </a:r>
                      <a:r>
                        <a:rPr lang="en-US" sz="2000" dirty="0"/>
                        <a:t>in</a:t>
                      </a:r>
                      <a:r>
                        <a:rPr lang="en-US" sz="2000" baseline="0" dirty="0"/>
                        <a:t> menu list)</a:t>
                      </a:r>
                      <a:endParaRPr lang="en-US" sz="2000" dirty="0"/>
                    </a:p>
                  </a:txBody>
                  <a:tcPr/>
                </a:tc>
                <a:tc>
                  <a:txBody>
                    <a:bodyPr/>
                    <a:lstStyle/>
                    <a:p>
                      <a:r>
                        <a:rPr lang="en-US" sz="2000" dirty="0"/>
                        <a:t>User inputs</a:t>
                      </a:r>
                    </a:p>
                  </a:txBody>
                  <a:tcPr/>
                </a:tc>
                <a:tc>
                  <a:txBody>
                    <a:bodyPr/>
                    <a:lstStyle/>
                    <a:p>
                      <a:r>
                        <a:rPr lang="en-US" sz="2000" dirty="0"/>
                        <a:t>Same as previous review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Same as previous review</a:t>
                      </a:r>
                    </a:p>
                  </a:txBody>
                  <a:tcPr/>
                </a:tc>
                <a:extLst>
                  <a:ext uri="{0D108BD9-81ED-4DB2-BD59-A6C34878D82A}">
                    <a16:rowId xmlns:a16="http://schemas.microsoft.com/office/drawing/2014/main" val="10003"/>
                  </a:ext>
                </a:extLst>
              </a:tr>
              <a:tr h="738554">
                <a:tc>
                  <a:txBody>
                    <a:bodyPr/>
                    <a:lstStyle/>
                    <a:p>
                      <a:r>
                        <a:rPr lang="en-US" sz="2000" dirty="0"/>
                        <a:t>View order history</a:t>
                      </a:r>
                    </a:p>
                  </a:txBody>
                  <a:tcPr/>
                </a:tc>
                <a:tc>
                  <a:txBody>
                    <a:bodyPr/>
                    <a:lstStyle/>
                    <a:p>
                      <a:r>
                        <a:rPr lang="en-US" sz="2000" dirty="0"/>
                        <a:t>User input</a:t>
                      </a:r>
                    </a:p>
                  </a:txBody>
                  <a:tcPr/>
                </a:tc>
                <a:tc>
                  <a:txBody>
                    <a:bodyPr/>
                    <a:lstStyle/>
                    <a:p>
                      <a:r>
                        <a:rPr lang="en-US" sz="2000" dirty="0"/>
                        <a:t>Same as previous “View order history” result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Same as previous “View order history” result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60302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a:xfrm>
            <a:off x="237744" y="1005841"/>
            <a:ext cx="11722608" cy="4221466"/>
          </a:xfrm>
          <a:prstGeom prst="rect">
            <a:avLst/>
          </a:prstGeom>
          <a:ln w="539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8800" spc="800" dirty="0">
                <a:solidFill>
                  <a:schemeClr val="accent2"/>
                </a:solidFill>
                <a:latin typeface="Cambria Math" charset="0"/>
                <a:ea typeface="Cambria Math" charset="0"/>
                <a:cs typeface="Cambria Math" charset="0"/>
              </a:rPr>
              <a:t>IT’S DEMO TIME!!</a:t>
            </a:r>
          </a:p>
          <a:p>
            <a:pPr algn="ctr"/>
            <a:r>
              <a:rPr lang="en-US" sz="7200" dirty="0">
                <a:solidFill>
                  <a:schemeClr val="accent1"/>
                </a:solidFill>
                <a:latin typeface="Cambria Math" charset="0"/>
                <a:ea typeface="Cambria Math" charset="0"/>
                <a:cs typeface="Cambria Math" charset="0"/>
              </a:rPr>
              <a:t>Here comes</a:t>
            </a:r>
            <a:r>
              <a:rPr lang="en-US" sz="7200" spc="800" dirty="0">
                <a:solidFill>
                  <a:schemeClr val="accent1"/>
                </a:solidFill>
                <a:latin typeface="Cambria Math" charset="0"/>
                <a:ea typeface="Cambria Math" charset="0"/>
                <a:cs typeface="Cambria Math" charset="0"/>
              </a:rPr>
              <a:t> REKTAURANT</a:t>
            </a:r>
            <a:r>
              <a:rPr lang="en-US" sz="9600" spc="800" dirty="0">
                <a:solidFill>
                  <a:schemeClr val="accent1"/>
                </a:solidFill>
                <a:latin typeface="Cambria Math" charset="0"/>
                <a:ea typeface="Cambria Math" charset="0"/>
                <a:cs typeface="Cambria Math" charset="0"/>
              </a:rPr>
              <a:t> </a:t>
            </a:r>
          </a:p>
          <a:p>
            <a:pPr algn="ctr"/>
            <a:endParaRPr lang="en-US" sz="2000" dirty="0"/>
          </a:p>
        </p:txBody>
      </p:sp>
    </p:spTree>
    <p:extLst>
      <p:ext uri="{BB962C8B-B14F-4D97-AF65-F5344CB8AC3E}">
        <p14:creationId xmlns:p14="http://schemas.microsoft.com/office/powerpoint/2010/main" val="119836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a:t>Problem Statement</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1719219248"/>
              </p:ext>
            </p:extLst>
          </p:nvPr>
        </p:nvGraphicFramePr>
        <p:xfrm>
          <a:off x="3478643" y="1388533"/>
          <a:ext cx="5227417" cy="5063069"/>
        </p:xfrm>
        <a:graphic>
          <a:graphicData uri="http://schemas.openxmlformats.org/drawingml/2006/table">
            <a:tbl>
              <a:tblPr firstRow="1" bandRow="1">
                <a:tableStyleId>{5C22544A-7EE6-4342-B048-85BDC9FD1C3A}</a:tableStyleId>
              </a:tblPr>
              <a:tblGrid>
                <a:gridCol w="5227417">
                  <a:extLst>
                    <a:ext uri="{9D8B030D-6E8A-4147-A177-3AD203B41FA5}">
                      <a16:colId xmlns:a16="http://schemas.microsoft.com/office/drawing/2014/main" val="20000"/>
                    </a:ext>
                  </a:extLst>
                </a:gridCol>
              </a:tblGrid>
              <a:tr h="940752">
                <a:tc>
                  <a:txBody>
                    <a:bodyPr/>
                    <a:lstStyle/>
                    <a:p>
                      <a:pPr algn="ctr"/>
                      <a:r>
                        <a:rPr lang="en-US" sz="2700" dirty="0"/>
                        <a:t>Traditional Menu</a:t>
                      </a:r>
                    </a:p>
                  </a:txBody>
                  <a:tcPr marL="104548" marR="104548" marT="52274" marB="52274"/>
                </a:tc>
                <a:extLst>
                  <a:ext uri="{0D108BD9-81ED-4DB2-BD59-A6C34878D82A}">
                    <a16:rowId xmlns:a16="http://schemas.microsoft.com/office/drawing/2014/main" val="10000"/>
                  </a:ext>
                </a:extLst>
              </a:tr>
              <a:tr h="1132500">
                <a:tc>
                  <a:txBody>
                    <a:bodyPr/>
                    <a:lstStyle/>
                    <a:p>
                      <a:pPr algn="ctr"/>
                      <a:r>
                        <a:rPr lang="en-US" sz="2700" dirty="0"/>
                        <a:t>Customers do</a:t>
                      </a:r>
                      <a:r>
                        <a:rPr lang="en-US" sz="2700" baseline="0" dirty="0"/>
                        <a:t> not know what the actual dishes look like</a:t>
                      </a:r>
                      <a:endParaRPr lang="en-US" sz="2700" dirty="0"/>
                    </a:p>
                  </a:txBody>
                  <a:tcPr marL="104548" marR="104548" marT="52274" marB="52274"/>
                </a:tc>
                <a:extLst>
                  <a:ext uri="{0D108BD9-81ED-4DB2-BD59-A6C34878D82A}">
                    <a16:rowId xmlns:a16="http://schemas.microsoft.com/office/drawing/2014/main" val="10001"/>
                  </a:ext>
                </a:extLst>
              </a:tr>
              <a:tr h="1001369">
                <a:tc>
                  <a:txBody>
                    <a:bodyPr/>
                    <a:lstStyle/>
                    <a:p>
                      <a:pPr algn="ctr"/>
                      <a:r>
                        <a:rPr lang="en-US" sz="2700" dirty="0"/>
                        <a:t>Boring</a:t>
                      </a:r>
                    </a:p>
                  </a:txBody>
                  <a:tcPr marL="104548" marR="104548" marT="52274" marB="52274"/>
                </a:tc>
                <a:extLst>
                  <a:ext uri="{0D108BD9-81ED-4DB2-BD59-A6C34878D82A}">
                    <a16:rowId xmlns:a16="http://schemas.microsoft.com/office/drawing/2014/main" val="10002"/>
                  </a:ext>
                </a:extLst>
              </a:tr>
              <a:tr h="1001369">
                <a:tc>
                  <a:txBody>
                    <a:bodyPr/>
                    <a:lstStyle/>
                    <a:p>
                      <a:pPr algn="ctr"/>
                      <a:r>
                        <a:rPr lang="en-US" sz="2700" dirty="0"/>
                        <a:t>Get bored while waiting for food</a:t>
                      </a:r>
                    </a:p>
                  </a:txBody>
                  <a:tcPr marL="104548" marR="104548" marT="52274" marB="52274"/>
                </a:tc>
                <a:extLst>
                  <a:ext uri="{0D108BD9-81ED-4DB2-BD59-A6C34878D82A}">
                    <a16:rowId xmlns:a16="http://schemas.microsoft.com/office/drawing/2014/main" val="10003"/>
                  </a:ext>
                </a:extLst>
              </a:tr>
              <a:tr h="987079">
                <a:tc>
                  <a:txBody>
                    <a:bodyPr/>
                    <a:lstStyle/>
                    <a:p>
                      <a:pPr algn="ctr"/>
                      <a:r>
                        <a:rPr lang="en-US" sz="2700" dirty="0"/>
                        <a:t>Inefficient</a:t>
                      </a:r>
                      <a:r>
                        <a:rPr lang="en-US" sz="2700" baseline="0" dirty="0"/>
                        <a:t> due to human intermediates </a:t>
                      </a:r>
                      <a:endParaRPr lang="en-US" sz="2700" dirty="0"/>
                    </a:p>
                  </a:txBody>
                  <a:tcPr marL="104548" marR="104548" marT="52274" marB="5227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8585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65E4779-5392-4202-AD36-1A893C9FE2ED}"/>
              </a:ext>
            </a:extLst>
          </p:cNvPr>
          <p:cNvPicPr>
            <a:picLocks noChangeAspect="1"/>
          </p:cNvPicPr>
          <p:nvPr/>
        </p:nvPicPr>
        <p:blipFill>
          <a:blip r:embed="rId2"/>
          <a:stretch>
            <a:fillRect/>
          </a:stretch>
        </p:blipFill>
        <p:spPr>
          <a:xfrm>
            <a:off x="533670" y="2921330"/>
            <a:ext cx="5093194" cy="3593089"/>
          </a:xfrm>
          <a:prstGeom prst="rect">
            <a:avLst/>
          </a:prstGeom>
        </p:spPr>
      </p:pic>
      <p:pic>
        <p:nvPicPr>
          <p:cNvPr id="11" name="Picture 10">
            <a:extLst>
              <a:ext uri="{FF2B5EF4-FFF2-40B4-BE49-F238E27FC236}">
                <a16:creationId xmlns:a16="http://schemas.microsoft.com/office/drawing/2014/main" id="{362C4D6A-0A5F-40D4-9D87-C7A10FEAA64B}"/>
              </a:ext>
            </a:extLst>
          </p:cNvPr>
          <p:cNvPicPr>
            <a:picLocks noChangeAspect="1"/>
          </p:cNvPicPr>
          <p:nvPr/>
        </p:nvPicPr>
        <p:blipFill>
          <a:blip r:embed="rId3"/>
          <a:stretch>
            <a:fillRect/>
          </a:stretch>
        </p:blipFill>
        <p:spPr>
          <a:xfrm>
            <a:off x="4041282" y="420522"/>
            <a:ext cx="4109436" cy="2500808"/>
          </a:xfrm>
          <a:prstGeom prst="rect">
            <a:avLst/>
          </a:prstGeom>
        </p:spPr>
      </p:pic>
      <p:pic>
        <p:nvPicPr>
          <p:cNvPr id="13" name="Picture 12">
            <a:extLst>
              <a:ext uri="{FF2B5EF4-FFF2-40B4-BE49-F238E27FC236}">
                <a16:creationId xmlns:a16="http://schemas.microsoft.com/office/drawing/2014/main" id="{2460C00C-6842-4F47-A10F-5AF8314F3E5F}"/>
              </a:ext>
            </a:extLst>
          </p:cNvPr>
          <p:cNvPicPr>
            <a:picLocks noChangeAspect="1"/>
          </p:cNvPicPr>
          <p:nvPr/>
        </p:nvPicPr>
        <p:blipFill rotWithShape="1">
          <a:blip r:embed="rId4"/>
          <a:srcRect l="6458"/>
          <a:stretch/>
        </p:blipFill>
        <p:spPr>
          <a:xfrm>
            <a:off x="7212445" y="2921330"/>
            <a:ext cx="3844061" cy="3750676"/>
          </a:xfrm>
          <a:prstGeom prst="rect">
            <a:avLst/>
          </a:prstGeom>
        </p:spPr>
      </p:pic>
    </p:spTree>
    <p:extLst>
      <p:ext uri="{BB962C8B-B14F-4D97-AF65-F5344CB8AC3E}">
        <p14:creationId xmlns:p14="http://schemas.microsoft.com/office/powerpoint/2010/main" val="15784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Users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380937" y="1501372"/>
            <a:ext cx="353486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t>Restaurant Customers</a:t>
            </a:r>
          </a:p>
        </p:txBody>
      </p:sp>
      <p:sp>
        <p:nvSpPr>
          <p:cNvPr id="6" name="TextBox 5"/>
          <p:cNvSpPr txBox="1"/>
          <p:nvPr/>
        </p:nvSpPr>
        <p:spPr>
          <a:xfrm>
            <a:off x="7440915" y="1501372"/>
            <a:ext cx="353486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a:t>Restaurant staffs</a:t>
            </a:r>
            <a:endParaRPr lang="en-US" sz="2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9560" y="2582672"/>
            <a:ext cx="4957572" cy="330733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88" y="2582672"/>
            <a:ext cx="4965961" cy="3307330"/>
          </a:xfrm>
          <a:prstGeom prst="rect">
            <a:avLst/>
          </a:prstGeom>
        </p:spPr>
      </p:pic>
    </p:spTree>
    <p:extLst>
      <p:ext uri="{BB962C8B-B14F-4D97-AF65-F5344CB8AC3E}">
        <p14:creationId xmlns:p14="http://schemas.microsoft.com/office/powerpoint/2010/main" val="1917270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Product Position Statement</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114" y="1534189"/>
            <a:ext cx="2330112" cy="155448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129" y="1534189"/>
            <a:ext cx="2330112" cy="1554480"/>
          </a:xfrm>
          <a:prstGeom prst="rect">
            <a:avLst/>
          </a:prstGeom>
        </p:spPr>
      </p:pic>
      <p:cxnSp>
        <p:nvCxnSpPr>
          <p:cNvPr id="20" name="Straight Arrow Connector 19"/>
          <p:cNvCxnSpPr/>
          <p:nvPr/>
        </p:nvCxnSpPr>
        <p:spPr>
          <a:xfrm flipH="1" flipV="1">
            <a:off x="6686099" y="2489200"/>
            <a:ext cx="984703" cy="1464734"/>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H="1">
            <a:off x="5417820" y="3953934"/>
            <a:ext cx="2252982" cy="0"/>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641484" y="3359574"/>
            <a:ext cx="4669748"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Provide realistic interactive virtual 3D food models with: </a:t>
            </a:r>
          </a:p>
          <a:p>
            <a:pPr marL="457200" indent="-457200">
              <a:buFont typeface="Arial" charset="0"/>
              <a:buChar char="•"/>
            </a:pPr>
            <a:r>
              <a:rPr lang="en-US" sz="2800" dirty="0"/>
              <a:t>Detail descriptions</a:t>
            </a:r>
          </a:p>
          <a:p>
            <a:pPr marL="457200" indent="-457200">
              <a:buFont typeface="Arial" charset="0"/>
              <a:buChar char="•"/>
            </a:pPr>
            <a:r>
              <a:rPr lang="en-US" sz="2800" dirty="0"/>
              <a:t>Clear ratings/reviews</a:t>
            </a:r>
          </a:p>
        </p:txBody>
      </p:sp>
      <p:cxnSp>
        <p:nvCxnSpPr>
          <p:cNvPr id="29" name="Straight Arrow Connector 28"/>
          <p:cNvCxnSpPr/>
          <p:nvPr/>
        </p:nvCxnSpPr>
        <p:spPr>
          <a:xfrm flipH="1">
            <a:off x="6092352" y="3953934"/>
            <a:ext cx="1578450" cy="1584671"/>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641484" y="5538605"/>
            <a:ext cx="5450868"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a:t>Unlike boring </a:t>
            </a:r>
            <a:r>
              <a:rPr lang="en-US" sz="2800" dirty="0"/>
              <a:t>ordinary menus containing plain text and 2D images</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0802" y="1490191"/>
            <a:ext cx="4090949" cy="4999779"/>
          </a:xfrm>
          <a:prstGeom prst="rect">
            <a:avLst/>
          </a:prstGeom>
        </p:spPr>
      </p:pic>
    </p:spTree>
    <p:extLst>
      <p:ext uri="{BB962C8B-B14F-4D97-AF65-F5344CB8AC3E}">
        <p14:creationId xmlns:p14="http://schemas.microsoft.com/office/powerpoint/2010/main" val="1763768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6266"/>
            <a:ext cx="9144000" cy="919163"/>
          </a:xfrm>
        </p:spPr>
        <p:txBody>
          <a:bodyPr/>
          <a:lstStyle/>
          <a:p>
            <a:r>
              <a:rPr lang="en-US" dirty="0"/>
              <a:t>Benefits</a:t>
            </a:r>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ext uri="{D42A27DB-BD31-4B8C-83A1-F6EECF244321}">
                <p14:modId xmlns:p14="http://schemas.microsoft.com/office/powerpoint/2010/main" val="1205269046"/>
              </p:ext>
            </p:extLst>
          </p:nvPr>
        </p:nvGraphicFramePr>
        <p:xfrm>
          <a:off x="6126218" y="1432985"/>
          <a:ext cx="5227417" cy="5063069"/>
        </p:xfrm>
        <a:graphic>
          <a:graphicData uri="http://schemas.openxmlformats.org/drawingml/2006/table">
            <a:tbl>
              <a:tblPr firstRow="1" bandRow="1">
                <a:tableStyleId>{5C22544A-7EE6-4342-B048-85BDC9FD1C3A}</a:tableStyleId>
              </a:tblPr>
              <a:tblGrid>
                <a:gridCol w="5227417">
                  <a:extLst>
                    <a:ext uri="{9D8B030D-6E8A-4147-A177-3AD203B41FA5}">
                      <a16:colId xmlns:a16="http://schemas.microsoft.com/office/drawing/2014/main" val="20000"/>
                    </a:ext>
                  </a:extLst>
                </a:gridCol>
              </a:tblGrid>
              <a:tr h="940752">
                <a:tc>
                  <a:txBody>
                    <a:bodyPr/>
                    <a:lstStyle/>
                    <a:p>
                      <a:pPr algn="ctr"/>
                      <a:r>
                        <a:rPr lang="en-US" sz="2700" dirty="0"/>
                        <a:t>Augmented Reality Menu</a:t>
                      </a:r>
                    </a:p>
                  </a:txBody>
                  <a:tcPr marL="104548" marR="104548" marT="52274" marB="52274"/>
                </a:tc>
                <a:extLst>
                  <a:ext uri="{0D108BD9-81ED-4DB2-BD59-A6C34878D82A}">
                    <a16:rowId xmlns:a16="http://schemas.microsoft.com/office/drawing/2014/main" val="10000"/>
                  </a:ext>
                </a:extLst>
              </a:tr>
              <a:tr h="1132500">
                <a:tc>
                  <a:txBody>
                    <a:bodyPr/>
                    <a:lstStyle/>
                    <a:p>
                      <a:pPr algn="ctr"/>
                      <a:r>
                        <a:rPr lang="en-US" sz="2700" dirty="0"/>
                        <a:t>Realistic virtual 3D models provide better</a:t>
                      </a:r>
                      <a:r>
                        <a:rPr lang="en-US" sz="2700" baseline="0" dirty="0"/>
                        <a:t> experiences</a:t>
                      </a:r>
                      <a:endParaRPr lang="en-US" sz="2700" dirty="0"/>
                    </a:p>
                  </a:txBody>
                  <a:tcPr marL="104548" marR="104548" marT="52274" marB="52274"/>
                </a:tc>
                <a:extLst>
                  <a:ext uri="{0D108BD9-81ED-4DB2-BD59-A6C34878D82A}">
                    <a16:rowId xmlns:a16="http://schemas.microsoft.com/office/drawing/2014/main" val="10001"/>
                  </a:ext>
                </a:extLst>
              </a:tr>
              <a:tr h="1001369">
                <a:tc>
                  <a:txBody>
                    <a:bodyPr/>
                    <a:lstStyle/>
                    <a:p>
                      <a:pPr algn="ctr"/>
                      <a:r>
                        <a:rPr lang="en-US" sz="2700" dirty="0"/>
                        <a:t>Beautiful</a:t>
                      </a:r>
                      <a:r>
                        <a:rPr lang="en-US" sz="2700" baseline="0" dirty="0"/>
                        <a:t> </a:t>
                      </a:r>
                      <a:r>
                        <a:rPr lang="en-US" sz="2700" baseline="0" dirty="0" err="1"/>
                        <a:t>ARMenu</a:t>
                      </a:r>
                      <a:r>
                        <a:rPr lang="en-US" sz="2700" baseline="0" dirty="0"/>
                        <a:t> attracts more customers to the restaurant</a:t>
                      </a:r>
                      <a:endParaRPr lang="en-US" sz="2700" dirty="0"/>
                    </a:p>
                  </a:txBody>
                  <a:tcPr marL="104548" marR="104548" marT="52274" marB="52274"/>
                </a:tc>
                <a:extLst>
                  <a:ext uri="{0D108BD9-81ED-4DB2-BD59-A6C34878D82A}">
                    <a16:rowId xmlns:a16="http://schemas.microsoft.com/office/drawing/2014/main" val="10002"/>
                  </a:ext>
                </a:extLst>
              </a:tr>
              <a:tr h="1001369">
                <a:tc>
                  <a:txBody>
                    <a:bodyPr/>
                    <a:lstStyle/>
                    <a:p>
                      <a:pPr algn="ctr"/>
                      <a:r>
                        <a:rPr lang="en-US" sz="2700" dirty="0"/>
                        <a:t>Give customer</a:t>
                      </a:r>
                      <a:r>
                        <a:rPr lang="en-US" sz="2700" baseline="0" dirty="0"/>
                        <a:t> a way to spare their time</a:t>
                      </a:r>
                      <a:endParaRPr lang="en-US" sz="2700" dirty="0"/>
                    </a:p>
                  </a:txBody>
                  <a:tcPr marL="104548" marR="104548" marT="52274" marB="52274"/>
                </a:tc>
                <a:extLst>
                  <a:ext uri="{0D108BD9-81ED-4DB2-BD59-A6C34878D82A}">
                    <a16:rowId xmlns:a16="http://schemas.microsoft.com/office/drawing/2014/main" val="10003"/>
                  </a:ext>
                </a:extLst>
              </a:tr>
              <a:tr h="987079">
                <a:tc>
                  <a:txBody>
                    <a:bodyPr/>
                    <a:lstStyle/>
                    <a:p>
                      <a:pPr algn="ctr"/>
                      <a:r>
                        <a:rPr lang="en-US" sz="2700" baseline="0" dirty="0"/>
                        <a:t>Use technology to enhance the process</a:t>
                      </a:r>
                      <a:endParaRPr lang="en-US" sz="2700" dirty="0"/>
                    </a:p>
                  </a:txBody>
                  <a:tcPr marL="104548" marR="104548" marT="52274" marB="52274"/>
                </a:tc>
                <a:extLst>
                  <a:ext uri="{0D108BD9-81ED-4DB2-BD59-A6C34878D82A}">
                    <a16:rowId xmlns:a16="http://schemas.microsoft.com/office/drawing/2014/main" val="10004"/>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740389452"/>
              </p:ext>
            </p:extLst>
          </p:nvPr>
        </p:nvGraphicFramePr>
        <p:xfrm>
          <a:off x="898801" y="1432985"/>
          <a:ext cx="5227417" cy="5063069"/>
        </p:xfrm>
        <a:graphic>
          <a:graphicData uri="http://schemas.openxmlformats.org/drawingml/2006/table">
            <a:tbl>
              <a:tblPr firstRow="1" bandRow="1">
                <a:tableStyleId>{5C22544A-7EE6-4342-B048-85BDC9FD1C3A}</a:tableStyleId>
              </a:tblPr>
              <a:tblGrid>
                <a:gridCol w="5227417">
                  <a:extLst>
                    <a:ext uri="{9D8B030D-6E8A-4147-A177-3AD203B41FA5}">
                      <a16:colId xmlns:a16="http://schemas.microsoft.com/office/drawing/2014/main" val="20000"/>
                    </a:ext>
                  </a:extLst>
                </a:gridCol>
              </a:tblGrid>
              <a:tr h="940752">
                <a:tc>
                  <a:txBody>
                    <a:bodyPr/>
                    <a:lstStyle/>
                    <a:p>
                      <a:pPr algn="ctr"/>
                      <a:r>
                        <a:rPr lang="en-US" sz="2700" dirty="0"/>
                        <a:t>Traditional Menu</a:t>
                      </a:r>
                    </a:p>
                  </a:txBody>
                  <a:tcPr marL="104548" marR="104548" marT="52274" marB="52274"/>
                </a:tc>
                <a:extLst>
                  <a:ext uri="{0D108BD9-81ED-4DB2-BD59-A6C34878D82A}">
                    <a16:rowId xmlns:a16="http://schemas.microsoft.com/office/drawing/2014/main" val="10000"/>
                  </a:ext>
                </a:extLst>
              </a:tr>
              <a:tr h="1132500">
                <a:tc>
                  <a:txBody>
                    <a:bodyPr/>
                    <a:lstStyle/>
                    <a:p>
                      <a:pPr algn="ctr"/>
                      <a:r>
                        <a:rPr lang="en-US" sz="2700" dirty="0"/>
                        <a:t>Customers do</a:t>
                      </a:r>
                      <a:r>
                        <a:rPr lang="en-US" sz="2700" baseline="0" dirty="0"/>
                        <a:t> not know what the actual dish looks like</a:t>
                      </a:r>
                      <a:endParaRPr lang="en-US" sz="2700" dirty="0"/>
                    </a:p>
                  </a:txBody>
                  <a:tcPr marL="104548" marR="104548" marT="52274" marB="52274"/>
                </a:tc>
                <a:extLst>
                  <a:ext uri="{0D108BD9-81ED-4DB2-BD59-A6C34878D82A}">
                    <a16:rowId xmlns:a16="http://schemas.microsoft.com/office/drawing/2014/main" val="10001"/>
                  </a:ext>
                </a:extLst>
              </a:tr>
              <a:tr h="1001369">
                <a:tc>
                  <a:txBody>
                    <a:bodyPr/>
                    <a:lstStyle/>
                    <a:p>
                      <a:pPr algn="ctr"/>
                      <a:r>
                        <a:rPr lang="en-US" sz="2700" dirty="0"/>
                        <a:t>Boring</a:t>
                      </a:r>
                    </a:p>
                  </a:txBody>
                  <a:tcPr marL="104548" marR="104548" marT="52274" marB="52274"/>
                </a:tc>
                <a:extLst>
                  <a:ext uri="{0D108BD9-81ED-4DB2-BD59-A6C34878D82A}">
                    <a16:rowId xmlns:a16="http://schemas.microsoft.com/office/drawing/2014/main" val="10002"/>
                  </a:ext>
                </a:extLst>
              </a:tr>
              <a:tr h="1001369">
                <a:tc>
                  <a:txBody>
                    <a:bodyPr/>
                    <a:lstStyle/>
                    <a:p>
                      <a:pPr algn="ctr"/>
                      <a:r>
                        <a:rPr lang="en-US" sz="2700" dirty="0"/>
                        <a:t>Get bored while waiting for food</a:t>
                      </a:r>
                    </a:p>
                  </a:txBody>
                  <a:tcPr marL="104548" marR="104548" marT="52274" marB="52274"/>
                </a:tc>
                <a:extLst>
                  <a:ext uri="{0D108BD9-81ED-4DB2-BD59-A6C34878D82A}">
                    <a16:rowId xmlns:a16="http://schemas.microsoft.com/office/drawing/2014/main" val="10003"/>
                  </a:ext>
                </a:extLst>
              </a:tr>
              <a:tr h="987079">
                <a:tc>
                  <a:txBody>
                    <a:bodyPr/>
                    <a:lstStyle/>
                    <a:p>
                      <a:pPr algn="ctr"/>
                      <a:r>
                        <a:rPr lang="en-US" sz="2700" dirty="0"/>
                        <a:t>Inefficient</a:t>
                      </a:r>
                      <a:r>
                        <a:rPr lang="en-US" sz="2700" baseline="0" dirty="0"/>
                        <a:t> due to human intermediates </a:t>
                      </a:r>
                      <a:endParaRPr lang="en-US" sz="2700" dirty="0"/>
                    </a:p>
                  </a:txBody>
                  <a:tcPr marL="104548" marR="104548" marT="52274" marB="52274"/>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704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6266"/>
            <a:ext cx="9516533" cy="919163"/>
          </a:xfrm>
        </p:spPr>
        <p:txBody>
          <a:bodyPr>
            <a:normAutofit fontScale="90000"/>
          </a:bodyPr>
          <a:lstStyle/>
          <a:p>
            <a:r>
              <a:rPr lang="en-US" dirty="0"/>
              <a:t>Team Structure </a:t>
            </a:r>
            <a:r>
              <a:rPr lang="en-US"/>
              <a:t>&amp; Responsibilities</a:t>
            </a:r>
            <a:endParaRPr lang="en-US" dirty="0"/>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1908240712"/>
              </p:ext>
            </p:extLst>
          </p:nvPr>
        </p:nvGraphicFramePr>
        <p:xfrm>
          <a:off x="1523997" y="1560247"/>
          <a:ext cx="9127069" cy="355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4481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6266"/>
            <a:ext cx="9516533" cy="919163"/>
          </a:xfrm>
        </p:spPr>
        <p:txBody>
          <a:bodyPr>
            <a:normAutofit fontScale="90000"/>
          </a:bodyPr>
          <a:lstStyle/>
          <a:p>
            <a:r>
              <a:rPr lang="en-US" dirty="0"/>
              <a:t>Team Structure </a:t>
            </a:r>
            <a:r>
              <a:rPr lang="en-US"/>
              <a:t>&amp; Responsibilities</a:t>
            </a:r>
            <a:endParaRPr lang="en-US" dirty="0"/>
          </a:p>
        </p:txBody>
      </p:sp>
      <p:cxnSp>
        <p:nvCxnSpPr>
          <p:cNvPr id="4" name="Straight Connector 3"/>
          <p:cNvCxnSpPr/>
          <p:nvPr/>
        </p:nvCxnSpPr>
        <p:spPr>
          <a:xfrm>
            <a:off x="2976358" y="1105429"/>
            <a:ext cx="6231988" cy="0"/>
          </a:xfrm>
          <a:prstGeom prst="line">
            <a:avLst/>
          </a:prstGeom>
          <a:ln w="50800"/>
        </p:spPr>
        <p:style>
          <a:lnRef idx="1">
            <a:schemeClr val="accent1"/>
          </a:lnRef>
          <a:fillRef idx="0">
            <a:schemeClr val="accent1"/>
          </a:fillRef>
          <a:effectRef idx="0">
            <a:schemeClr val="accent1"/>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973863913"/>
              </p:ext>
            </p:extLst>
          </p:nvPr>
        </p:nvGraphicFramePr>
        <p:xfrm>
          <a:off x="575729" y="1381123"/>
          <a:ext cx="11108272" cy="4886300"/>
        </p:xfrm>
        <a:graphic>
          <a:graphicData uri="http://schemas.openxmlformats.org/drawingml/2006/table">
            <a:tbl>
              <a:tblPr firstRow="1" bandRow="1">
                <a:tableStyleId>{5C22544A-7EE6-4342-B048-85BDC9FD1C3A}</a:tableStyleId>
              </a:tblPr>
              <a:tblGrid>
                <a:gridCol w="3382903">
                  <a:extLst>
                    <a:ext uri="{9D8B030D-6E8A-4147-A177-3AD203B41FA5}">
                      <a16:colId xmlns:a16="http://schemas.microsoft.com/office/drawing/2014/main" val="20000"/>
                    </a:ext>
                  </a:extLst>
                </a:gridCol>
                <a:gridCol w="7725369">
                  <a:extLst>
                    <a:ext uri="{9D8B030D-6E8A-4147-A177-3AD203B41FA5}">
                      <a16:colId xmlns:a16="http://schemas.microsoft.com/office/drawing/2014/main" val="20001"/>
                    </a:ext>
                  </a:extLst>
                </a:gridCol>
              </a:tblGrid>
              <a:tr h="610788">
                <a:tc>
                  <a:txBody>
                    <a:bodyPr/>
                    <a:lstStyle/>
                    <a:p>
                      <a:r>
                        <a:rPr lang="en-US" sz="2300" dirty="0"/>
                        <a:t>Member</a:t>
                      </a:r>
                    </a:p>
                  </a:txBody>
                  <a:tcPr marL="87825" marR="87825" marT="43913" marB="43913"/>
                </a:tc>
                <a:tc>
                  <a:txBody>
                    <a:bodyPr/>
                    <a:lstStyle/>
                    <a:p>
                      <a:r>
                        <a:rPr lang="en-US" sz="2300" dirty="0"/>
                        <a:t>Role</a:t>
                      </a:r>
                    </a:p>
                  </a:txBody>
                  <a:tcPr marL="87825" marR="87825" marT="43913" marB="43913"/>
                </a:tc>
                <a:extLst>
                  <a:ext uri="{0D108BD9-81ED-4DB2-BD59-A6C34878D82A}">
                    <a16:rowId xmlns:a16="http://schemas.microsoft.com/office/drawing/2014/main" val="10000"/>
                  </a:ext>
                </a:extLst>
              </a:tr>
              <a:tr h="1068878">
                <a:tc>
                  <a:txBody>
                    <a:bodyPr/>
                    <a:lstStyle/>
                    <a:p>
                      <a:r>
                        <a:rPr lang="en-US" sz="2300" b="1" i="1" kern="1200" dirty="0" err="1">
                          <a:solidFill>
                            <a:schemeClr val="dk1"/>
                          </a:solidFill>
                          <a:effectLst/>
                          <a:latin typeface="+mn-lt"/>
                          <a:ea typeface="+mn-ea"/>
                          <a:cs typeface="+mn-cs"/>
                        </a:rPr>
                        <a:t>Khac</a:t>
                      </a:r>
                      <a:r>
                        <a:rPr lang="en-US" sz="2300" b="1" i="1" kern="1200" dirty="0">
                          <a:solidFill>
                            <a:schemeClr val="dk1"/>
                          </a:solidFill>
                          <a:effectLst/>
                          <a:latin typeface="+mn-lt"/>
                          <a:ea typeface="+mn-ea"/>
                          <a:cs typeface="+mn-cs"/>
                        </a:rPr>
                        <a:t>-Tuan Nguyen </a:t>
                      </a:r>
                    </a:p>
                    <a:p>
                      <a:r>
                        <a:rPr lang="en-US" sz="2300" kern="1200" dirty="0">
                          <a:solidFill>
                            <a:schemeClr val="dk1"/>
                          </a:solidFill>
                          <a:effectLst/>
                          <a:latin typeface="+mn-lt"/>
                          <a:ea typeface="+mn-ea"/>
                          <a:cs typeface="+mn-cs"/>
                        </a:rPr>
                        <a:t>Team Leader</a:t>
                      </a:r>
                      <a:r>
                        <a:rPr lang="en-US" sz="2300" kern="1200" baseline="0" dirty="0">
                          <a:solidFill>
                            <a:schemeClr val="dk1"/>
                          </a:solidFill>
                          <a:effectLst/>
                          <a:latin typeface="+mn-lt"/>
                          <a:ea typeface="+mn-ea"/>
                          <a:cs typeface="+mn-cs"/>
                        </a:rPr>
                        <a:t> &amp; Designer</a:t>
                      </a:r>
                    </a:p>
                  </a:txBody>
                  <a:tcPr marL="87825" marR="87825" marT="43913" marB="439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i="0" kern="1200" dirty="0">
                          <a:solidFill>
                            <a:schemeClr val="dk1"/>
                          </a:solidFill>
                          <a:effectLst/>
                          <a:latin typeface="+mn-lt"/>
                          <a:ea typeface="+mn-ea"/>
                          <a:cs typeface="+mn-cs"/>
                        </a:rPr>
                        <a:t>Write reports, monitor project, coordinate meetings. </a:t>
                      </a:r>
                      <a:r>
                        <a:rPr lang="en-US" sz="2300" kern="1200" dirty="0">
                          <a:solidFill>
                            <a:schemeClr val="dk1"/>
                          </a:solidFill>
                          <a:effectLst/>
                          <a:latin typeface="+mn-lt"/>
                          <a:ea typeface="+mn-ea"/>
                          <a:cs typeface="+mn-cs"/>
                        </a:rPr>
                        <a:t>Design components, classes, structures of the application. </a:t>
                      </a:r>
                      <a:endParaRPr lang="en-US" sz="2300" dirty="0"/>
                    </a:p>
                  </a:txBody>
                  <a:tcPr marL="87825" marR="87825" marT="43913" marB="43913"/>
                </a:tc>
                <a:extLst>
                  <a:ext uri="{0D108BD9-81ED-4DB2-BD59-A6C34878D82A}">
                    <a16:rowId xmlns:a16="http://schemas.microsoft.com/office/drawing/2014/main" val="10001"/>
                  </a:ext>
                </a:extLst>
              </a:tr>
              <a:tr h="1068878">
                <a:tc>
                  <a:txBody>
                    <a:bodyPr/>
                    <a:lstStyle/>
                    <a:p>
                      <a:r>
                        <a:rPr lang="en-US" sz="2300" b="1" i="1" dirty="0" err="1"/>
                        <a:t>Bao</a:t>
                      </a:r>
                      <a:r>
                        <a:rPr lang="en-US" sz="2300" b="1" i="1" dirty="0"/>
                        <a:t>-An Nguyen Tang</a:t>
                      </a:r>
                    </a:p>
                    <a:p>
                      <a:r>
                        <a:rPr lang="en-US" sz="2300" b="0" dirty="0"/>
                        <a:t>Main Developer</a:t>
                      </a:r>
                    </a:p>
                  </a:txBody>
                  <a:tcPr marL="87825" marR="87825" marT="43913" marB="43913"/>
                </a:tc>
                <a:tc>
                  <a:txBody>
                    <a:bodyPr/>
                    <a:lstStyle/>
                    <a:p>
                      <a:r>
                        <a:rPr lang="en-US" sz="2300" kern="1200" dirty="0">
                          <a:solidFill>
                            <a:schemeClr val="dk1"/>
                          </a:solidFill>
                          <a:effectLst/>
                          <a:latin typeface="+mn-lt"/>
                          <a:ea typeface="+mn-ea"/>
                          <a:cs typeface="+mn-cs"/>
                        </a:rPr>
                        <a:t>Implement the application</a:t>
                      </a:r>
                      <a:r>
                        <a:rPr lang="en-US" sz="2300" dirty="0">
                          <a:effectLst/>
                        </a:rPr>
                        <a:t> </a:t>
                      </a:r>
                      <a:endParaRPr lang="en-US" sz="2300" dirty="0"/>
                    </a:p>
                  </a:txBody>
                  <a:tcPr marL="87825" marR="87825" marT="43913" marB="43913"/>
                </a:tc>
                <a:extLst>
                  <a:ext uri="{0D108BD9-81ED-4DB2-BD59-A6C34878D82A}">
                    <a16:rowId xmlns:a16="http://schemas.microsoft.com/office/drawing/2014/main" val="10002"/>
                  </a:ext>
                </a:extLst>
              </a:tr>
              <a:tr h="1068878">
                <a:tc>
                  <a:txBody>
                    <a:bodyPr/>
                    <a:lstStyle/>
                    <a:p>
                      <a:r>
                        <a:rPr lang="en-US" sz="2300" b="1" i="1" dirty="0"/>
                        <a:t>Xuan-</a:t>
                      </a:r>
                      <a:r>
                        <a:rPr lang="en-US" sz="2300" b="1" i="1" dirty="0" err="1"/>
                        <a:t>Vinh</a:t>
                      </a:r>
                      <a:r>
                        <a:rPr lang="en-US" sz="2300" b="1" i="1" dirty="0"/>
                        <a:t> Nguyen</a:t>
                      </a:r>
                    </a:p>
                    <a:p>
                      <a:r>
                        <a:rPr lang="en-US" sz="2300" b="0" i="0" dirty="0"/>
                        <a:t>Main Tester, Developer</a:t>
                      </a:r>
                    </a:p>
                  </a:txBody>
                  <a:tcPr marL="87825" marR="87825" marT="43913" marB="439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dk1"/>
                          </a:solidFill>
                          <a:effectLst/>
                          <a:latin typeface="+mn-lt"/>
                          <a:ea typeface="+mn-ea"/>
                          <a:cs typeface="+mn-cs"/>
                        </a:rPr>
                        <a:t>Write test plan, implement test cases and</a:t>
                      </a:r>
                      <a:r>
                        <a:rPr lang="en-US" sz="2300" kern="1200" baseline="0" dirty="0">
                          <a:solidFill>
                            <a:schemeClr val="dk1"/>
                          </a:solidFill>
                          <a:effectLst/>
                          <a:latin typeface="+mn-lt"/>
                          <a:ea typeface="+mn-ea"/>
                          <a:cs typeface="+mn-cs"/>
                        </a:rPr>
                        <a:t> test </a:t>
                      </a:r>
                      <a:r>
                        <a:rPr lang="en-US" sz="2300" kern="1200" dirty="0">
                          <a:solidFill>
                            <a:schemeClr val="dk1"/>
                          </a:solidFill>
                          <a:effectLst/>
                          <a:latin typeface="+mn-lt"/>
                          <a:ea typeface="+mn-ea"/>
                          <a:cs typeface="+mn-cs"/>
                        </a:rPr>
                        <a:t>the application. Implement the application</a:t>
                      </a:r>
                      <a:r>
                        <a:rPr lang="en-US" sz="2300" dirty="0">
                          <a:effectLst/>
                        </a:rPr>
                        <a:t> </a:t>
                      </a:r>
                      <a:endParaRPr lang="en-US" sz="2300" dirty="0"/>
                    </a:p>
                  </a:txBody>
                  <a:tcPr marL="87825" marR="87825" marT="43913" marB="43913"/>
                </a:tc>
                <a:extLst>
                  <a:ext uri="{0D108BD9-81ED-4DB2-BD59-A6C34878D82A}">
                    <a16:rowId xmlns:a16="http://schemas.microsoft.com/office/drawing/2014/main" val="10003"/>
                  </a:ext>
                </a:extLst>
              </a:tr>
              <a:tr h="1068878">
                <a:tc>
                  <a:txBody>
                    <a:bodyPr/>
                    <a:lstStyle/>
                    <a:p>
                      <a:r>
                        <a:rPr lang="en-US" sz="2300" b="1" i="1" dirty="0" err="1"/>
                        <a:t>Phu-Khoa</a:t>
                      </a:r>
                      <a:r>
                        <a:rPr lang="en-US" sz="2300" b="1" i="1" dirty="0"/>
                        <a:t> Nguyen</a:t>
                      </a:r>
                    </a:p>
                    <a:p>
                      <a:r>
                        <a:rPr lang="en-US" sz="2300" b="0" i="0" dirty="0"/>
                        <a:t>Main Developer</a:t>
                      </a:r>
                    </a:p>
                  </a:txBody>
                  <a:tcPr marL="87825" marR="87825" marT="43913" marB="4391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300" kern="1200" dirty="0">
                          <a:solidFill>
                            <a:schemeClr val="dk1"/>
                          </a:solidFill>
                          <a:effectLst/>
                          <a:latin typeface="+mn-lt"/>
                          <a:ea typeface="+mn-ea"/>
                          <a:cs typeface="+mn-cs"/>
                        </a:rPr>
                        <a:t>Implement the application</a:t>
                      </a:r>
                      <a:r>
                        <a:rPr lang="en-US" sz="2300" dirty="0">
                          <a:effectLst/>
                        </a:rPr>
                        <a:t> </a:t>
                      </a:r>
                      <a:endParaRPr lang="en-US" sz="2300" dirty="0"/>
                    </a:p>
                    <a:p>
                      <a:endParaRPr lang="en-US" sz="2300" dirty="0"/>
                    </a:p>
                  </a:txBody>
                  <a:tcPr marL="87825" marR="87825" marT="43913" marB="439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4966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646</TotalTime>
  <Words>831</Words>
  <Application>Microsoft Office PowerPoint</Application>
  <PresentationFormat>Widescreen</PresentationFormat>
  <Paragraphs>228</Paragraphs>
  <Slides>26</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Mangal</vt:lpstr>
      <vt:lpstr>Office Theme</vt:lpstr>
      <vt:lpstr>PowerPoint Presentation</vt:lpstr>
      <vt:lpstr>PowerPoint Presentation</vt:lpstr>
      <vt:lpstr>Problem Statement</vt:lpstr>
      <vt:lpstr>PowerPoint Presentation</vt:lpstr>
      <vt:lpstr>Users</vt:lpstr>
      <vt:lpstr>Product Position Statement</vt:lpstr>
      <vt:lpstr>Benefits</vt:lpstr>
      <vt:lpstr>Team Structure &amp; Responsibilities</vt:lpstr>
      <vt:lpstr>Team Structure &amp; Responsibilities</vt:lpstr>
      <vt:lpstr>Use-case Model</vt:lpstr>
      <vt:lpstr>Non-functional Requirements</vt:lpstr>
      <vt:lpstr>Architecture – Deployment View</vt:lpstr>
      <vt:lpstr>Architecture – Overview</vt:lpstr>
      <vt:lpstr>Architecture – Logical View</vt:lpstr>
      <vt:lpstr>Architecture – Logical View</vt:lpstr>
      <vt:lpstr>Architecture – Logical View</vt:lpstr>
      <vt:lpstr>Architecture – Logical View</vt:lpstr>
      <vt:lpstr>Architecture – Logical View</vt:lpstr>
      <vt:lpstr>Technologies Used</vt:lpstr>
      <vt:lpstr>Testing - Environments</vt:lpstr>
      <vt:lpstr>Testing - Environments</vt:lpstr>
      <vt:lpstr>Testing – Test Plan &amp; Results</vt:lpstr>
      <vt:lpstr>Testing – Test Plan &amp; Results</vt:lpstr>
      <vt:lpstr>Testing – Test Plan &amp; Results</vt:lpstr>
      <vt:lpstr>Testing – Test Plan &amp;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PHU KHOA</dc:creator>
  <cp:lastModifiedBy>annguyen</cp:lastModifiedBy>
  <cp:revision>61</cp:revision>
  <dcterms:created xsi:type="dcterms:W3CDTF">2017-12-27T02:45:05Z</dcterms:created>
  <dcterms:modified xsi:type="dcterms:W3CDTF">2017-12-30T05:58:35Z</dcterms:modified>
</cp:coreProperties>
</file>